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67"/>
  </p:notesMasterIdLst>
  <p:sldIdLst>
    <p:sldId id="256" r:id="rId2"/>
    <p:sldId id="448" r:id="rId3"/>
    <p:sldId id="432" r:id="rId4"/>
    <p:sldId id="616" r:id="rId5"/>
    <p:sldId id="617" r:id="rId6"/>
    <p:sldId id="478" r:id="rId7"/>
    <p:sldId id="544" r:id="rId8"/>
    <p:sldId id="481" r:id="rId9"/>
    <p:sldId id="547" r:id="rId10"/>
    <p:sldId id="548" r:id="rId11"/>
    <p:sldId id="549" r:id="rId12"/>
    <p:sldId id="495" r:id="rId13"/>
    <p:sldId id="552" r:id="rId14"/>
    <p:sldId id="553" r:id="rId15"/>
    <p:sldId id="556" r:id="rId16"/>
    <p:sldId id="557" r:id="rId17"/>
    <p:sldId id="559" r:id="rId18"/>
    <p:sldId id="560" r:id="rId19"/>
    <p:sldId id="506" r:id="rId20"/>
    <p:sldId id="561" r:id="rId21"/>
    <p:sldId id="501" r:id="rId22"/>
    <p:sldId id="562" r:id="rId23"/>
    <p:sldId id="572" r:id="rId24"/>
    <p:sldId id="574" r:id="rId25"/>
    <p:sldId id="575" r:id="rId26"/>
    <p:sldId id="576" r:id="rId27"/>
    <p:sldId id="577" r:id="rId28"/>
    <p:sldId id="578" r:id="rId29"/>
    <p:sldId id="587" r:id="rId30"/>
    <p:sldId id="586" r:id="rId31"/>
    <p:sldId id="579" r:id="rId32"/>
    <p:sldId id="588" r:id="rId33"/>
    <p:sldId id="580" r:id="rId34"/>
    <p:sldId id="581" r:id="rId35"/>
    <p:sldId id="582" r:id="rId36"/>
    <p:sldId id="584" r:id="rId37"/>
    <p:sldId id="585" r:id="rId38"/>
    <p:sldId id="589" r:id="rId39"/>
    <p:sldId id="508" r:id="rId40"/>
    <p:sldId id="503" r:id="rId41"/>
    <p:sldId id="504" r:id="rId42"/>
    <p:sldId id="590" r:id="rId43"/>
    <p:sldId id="505" r:id="rId44"/>
    <p:sldId id="591" r:id="rId45"/>
    <p:sldId id="592" r:id="rId46"/>
    <p:sldId id="511" r:id="rId47"/>
    <p:sldId id="615" r:id="rId48"/>
    <p:sldId id="512" r:id="rId49"/>
    <p:sldId id="593" r:id="rId50"/>
    <p:sldId id="594" r:id="rId51"/>
    <p:sldId id="596" r:id="rId52"/>
    <p:sldId id="597" r:id="rId53"/>
    <p:sldId id="600" r:id="rId54"/>
    <p:sldId id="513" r:id="rId55"/>
    <p:sldId id="601" r:id="rId56"/>
    <p:sldId id="518" r:id="rId57"/>
    <p:sldId id="602" r:id="rId58"/>
    <p:sldId id="603" r:id="rId59"/>
    <p:sldId id="604" r:id="rId60"/>
    <p:sldId id="605" r:id="rId61"/>
    <p:sldId id="606" r:id="rId62"/>
    <p:sldId id="614" r:id="rId63"/>
    <p:sldId id="610" r:id="rId64"/>
    <p:sldId id="613" r:id="rId65"/>
    <p:sldId id="288" r:id="rId6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3399"/>
    <a:srgbClr val="336699"/>
    <a:srgbClr val="CC3300"/>
    <a:srgbClr val="1F497D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838" autoAdjust="0"/>
    <p:restoredTop sz="96774" autoAdjust="0"/>
  </p:normalViewPr>
  <p:slideViewPr>
    <p:cSldViewPr>
      <p:cViewPr varScale="1">
        <p:scale>
          <a:sx n="71" d="100"/>
          <a:sy n="71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E6BE6E3-0758-4F23-854A-134C798C01EE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3824FB1-E6AB-4643-B3E7-84BD9615498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215C9-D61E-4707-A68F-6CBD41476481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097A95F-9FD2-42CD-882C-981FE99647C3}" type="slidenum">
              <a:rPr lang="en-US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24FB1-E6AB-4643-B3E7-84BD9615498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Relativno mlad koncept definicija то  би ѕнацило да свако од нас треба да усвоји одредјена ѕнанја и вестине како би унаопредили сопствено здравлј.sprovodi se kroz određena nacela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EFD0C2D-1C02-4ABC-A234-F9FFFBCB788A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Odnoso reorjentacija sa kurative na preventivne aktivnosti. Politika ydravstenog sistema u razvijenim zemljama sveta koji naravno nisu savrseni da se njvise novca ulaže u primarnu i delimicno sekundrarnu prevenciju jer su to zargonski receno jeftina medicina jer se najvise novca u zdravstvenom sistemu trosi na lecenje i bolnicke dane, sto bi kod nas narusava i tr kako krhk zdravstveni sistem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E4CE39-2788-4A4D-A432-AB6B57B99629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58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59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60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61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209800"/>
            <a:ext cx="8305800" cy="213360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029200"/>
            <a:ext cx="8305800" cy="11303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4788" y="2209800"/>
            <a:ext cx="252412" cy="213995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5029200"/>
            <a:ext cx="252413" cy="1143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2178163"/>
            <a:ext cx="7724180" cy="1631837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886420" y="4724401"/>
            <a:ext cx="7724180" cy="878681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fld id="{D7AFBB45-990F-464A-8436-0A313E5A722D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D73CB96D-33C3-4D4A-B8C5-C68C310359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7B44AD-CD41-439E-B0D6-54EE7DAC4A3E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1235C-03C6-4ABD-A97C-A94135557C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603CA5-CA8C-4643-B03D-4C0A13220061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ED2D-AAB2-4432-AAA3-D3F08AF218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CB8D0AC-3CB6-494B-A4EE-B778CA40AF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fld id="{BE7538F3-FB62-4C55-BA84-104D6B423730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5A462F48-EA30-4BED-94C3-764FE1C11030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>
            <a:lvl1pPr algn="ctr">
              <a:defRPr sz="3400" b="0">
                <a:solidFill>
                  <a:schemeClr val="tx2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229600" cy="5257800"/>
          </a:xfrm>
        </p:spPr>
        <p:txBody>
          <a:bodyPr/>
          <a:lstStyle>
            <a:lvl1pPr>
              <a:buClr>
                <a:schemeClr val="accent1"/>
              </a:buClr>
              <a:defRPr sz="2800">
                <a:latin typeface="Calibri" pitchFamily="34" charset="0"/>
                <a:cs typeface="Calibri" pitchFamily="34" charset="0"/>
              </a:defRPr>
            </a:lvl1pPr>
            <a:lvl2pPr>
              <a:buClr>
                <a:schemeClr val="accent1"/>
              </a:buClr>
              <a:defRPr sz="2400">
                <a:latin typeface="Calibri" pitchFamily="34" charset="0"/>
                <a:cs typeface="Calibri" pitchFamily="34" charset="0"/>
              </a:defRPr>
            </a:lvl2pPr>
            <a:lvl3pPr>
              <a:buClr>
                <a:schemeClr val="accent1"/>
              </a:buClr>
              <a:defRPr>
                <a:latin typeface="Calibri" pitchFamily="34" charset="0"/>
                <a:cs typeface="Calibri" pitchFamily="34" charset="0"/>
              </a:defRPr>
            </a:lvl3pPr>
            <a:lvl4pPr>
              <a:buClr>
                <a:schemeClr val="accent1"/>
              </a:buClr>
              <a:defRPr>
                <a:latin typeface="Calibri" pitchFamily="34" charset="0"/>
                <a:cs typeface="Calibri" pitchFamily="34" charset="0"/>
              </a:defRPr>
            </a:lvl4pPr>
            <a:lvl5pPr>
              <a:buClr>
                <a:schemeClr val="accent1"/>
              </a:buCl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8C53ED-9AAE-4225-99EF-9ADDD01E5FAD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4AFC3-F187-413A-AD04-0492E3E3C0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2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EEA6CF-87B2-4C1F-9540-4BED492FEDFE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3E9F9-1024-4E11-92D9-D7D33E244A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82C271-33D1-47BF-9661-0C1BF2241384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A896F-4628-456C-95DD-B851C906E0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77AAEE-1C9B-4A07-9CB8-76C0269CA465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FF884-7CE5-4779-B0E1-53065DEE2C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2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030502-AADF-40EA-B7C6-C7E2DF006575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CC53A-CCD9-4CDB-8FED-BED988F66E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13A6BE-84F6-472B-82DE-D3D610044726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44FB0-9E2C-4A19-9912-61C1E7296A2A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9906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E9B4ADC1-710C-4E75-9E76-42FBB77CFCB9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sr-Latn-C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F56BFA15-A459-4582-98A6-DF6A061F273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24600"/>
            <a:ext cx="8229600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9144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6" r:id="rId1"/>
    <p:sldLayoutId id="2147484647" r:id="rId2"/>
    <p:sldLayoutId id="2147484648" r:id="rId3"/>
    <p:sldLayoutId id="2147484643" r:id="rId4"/>
    <p:sldLayoutId id="2147484644" r:id="rId5"/>
    <p:sldLayoutId id="2147484649" r:id="rId6"/>
    <p:sldLayoutId id="2147484650" r:id="rId7"/>
    <p:sldLayoutId id="2147484651" r:id="rId8"/>
    <p:sldLayoutId id="2147484652" r:id="rId9"/>
    <p:sldLayoutId id="2147484645" r:id="rId10"/>
    <p:sldLayoutId id="2147484653" r:id="rId11"/>
    <p:sldLayoutId id="2147484654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A94543"/>
        </a:buClr>
        <a:buSzPct val="70000"/>
        <a:buFont typeface="Wingdings" pitchFamily="2" charset="2"/>
        <a:buChar char=""/>
        <a:defRPr sz="20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0.wa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4.wav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9.wav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0.wav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3.wav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7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9.wav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1.wav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3.wav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5.wav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6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8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0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3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5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47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8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9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0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1.wav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2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3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4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5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6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7.wav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8.wav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9.wav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0.wav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1.wav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2.wav"/><Relationship Id="rId4" Type="http://schemas.openxmlformats.org/officeDocument/2006/relationships/image" Target="../media/image31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jpeg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3.wav"/><Relationship Id="rId6" Type="http://schemas.openxmlformats.org/officeDocument/2006/relationships/image" Target="../media/image34.jpeg"/><Relationship Id="rId11" Type="http://schemas.openxmlformats.org/officeDocument/2006/relationships/image" Target="../media/image38.jpeg"/><Relationship Id="rId5" Type="http://schemas.openxmlformats.org/officeDocument/2006/relationships/image" Target="../media/image33.jpeg"/><Relationship Id="rId10" Type="http://schemas.openxmlformats.org/officeDocument/2006/relationships/image" Target="../media/image37.jpeg"/><Relationship Id="rId4" Type="http://schemas.openxmlformats.org/officeDocument/2006/relationships/image" Target="../media/image32.jpeg"/><Relationship Id="rId9" Type="http://schemas.openxmlformats.org/officeDocument/2006/relationships/image" Target="../media/image3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4.wav"/><Relationship Id="rId4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algn="ctr" eaLnBrk="1" hangingPunct="1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УНИВЕРЗИТЕТ У КРАГУЈЕВЦУ 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664" y="2481064"/>
            <a:ext cx="8305800" cy="1524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sr-Cyrl-RS" sz="36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ЗДРАВСТВЕНО ВАСПИТАЊЕ. ПРОМОЦИЈА ЗДРАВЉА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685800" y="5289260"/>
            <a:ext cx="8077200" cy="62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sr-Cyrl-RS" sz="3200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sr-Latn-CS" sz="3200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45" name="Picture 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234082"/>
            <a:ext cx="13970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physics.kg.ac.rs/fizika/scopes/k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401216"/>
            <a:ext cx="1104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~PP85.WAV">
            <a:hlinkClick r:id="" action="ppaction://media"/>
          </p:cNvPr>
          <p:cNvPicPr>
            <a:picLocks noRot="1" noChangeAspect="1"/>
          </p:cNvPicPr>
          <p:nvPr>
            <a:wavAudioFile r:embed="rId1" name="~PP85.WAV"/>
          </p:nvPr>
        </p:nvPicPr>
        <p:blipFill>
          <a:blip r:embed="rId6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solidFill>
                  <a:srgbClr val="336699"/>
                </a:solidFill>
                <a:latin typeface="+mn-lt"/>
              </a:rPr>
              <a:t>Промене понашања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313"/>
            <a:ext cx="8229600" cy="6193111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b="1" dirty="0" smtClean="0">
                <a:solidFill>
                  <a:schemeClr val="tx1"/>
                </a:solidFill>
              </a:rPr>
              <a:t> </a:t>
            </a:r>
            <a:r>
              <a:rPr lang="sr-Cyrl-CS" sz="2400" b="1" dirty="0" smtClean="0">
                <a:solidFill>
                  <a:schemeClr val="tx1"/>
                </a:solidFill>
              </a:rPr>
              <a:t>Природне:</a:t>
            </a:r>
            <a:r>
              <a:rPr lang="sr-Cyrl-CS" sz="2400" dirty="0" smtClean="0">
                <a:solidFill>
                  <a:schemeClr val="tx1"/>
                </a:solidFill>
              </a:rPr>
              <a:t> настају када околинске промене или околности доводе и до индивидуалних, спонтаних промена, без да се индивидуа у томе посебно, свесно ангажује.(покварен лифт)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Планиране промене</a:t>
            </a:r>
            <a:r>
              <a:rPr lang="sr-Cyrl-CS" sz="2400" dirty="0" smtClean="0">
                <a:solidFill>
                  <a:schemeClr val="tx1"/>
                </a:solidFill>
              </a:rPr>
              <a:t>: оне где се уноси свестан, организован напор саме индивидуе, професионалаца, или једних и других. Оне се називају модификацијама понашања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Дакле, подразумева широк дијапазон активности од политичких до едукативних које су усмерене на већ формирано понашање.</a:t>
            </a: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Latn-RS" sz="2400" dirty="0" smtClean="0"/>
          </a:p>
        </p:txBody>
      </p:sp>
      <p:pic>
        <p:nvPicPr>
          <p:cNvPr id="4" name="Picture 3" descr="Rezultat slika za wh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5085185"/>
            <a:ext cx="384175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965.WAV">
            <a:hlinkClick r:id="" action="ppaction://media"/>
          </p:cNvPr>
          <p:cNvPicPr>
            <a:picLocks noRot="1" noChangeAspect="1"/>
          </p:cNvPicPr>
          <p:nvPr>
            <a:wavAudioFile r:embed="rId1" name="~PP2965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2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15416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solidFill>
                  <a:srgbClr val="336699"/>
                </a:solidFill>
                <a:latin typeface="+mn-lt"/>
              </a:rPr>
              <a:t>Фазе кроз које пролазе промене понашања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76672"/>
            <a:ext cx="8229600" cy="6768753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Пре размишљања (преконтемплација) – особа није свесна да има проблем у понашању у вези са здрављем, нема намеру да мења понашање</a:t>
            </a: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Размишљање – свесна проблема, размишља о њему и о томе шта треба да предузме у вези са проблемом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Фаза припреме – испољава намеру да промени понашање</a:t>
            </a: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Фаза акције – особа започиње процес промене понашања са циљем да реши проблем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Фаза одржавања – напор индивидуе да се одржи у новом облику понашања и да превенира враћање на стари облик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            </a:t>
            </a:r>
            <a:r>
              <a:rPr lang="sr-Cyrl-CS" sz="2000" dirty="0" smtClean="0">
                <a:solidFill>
                  <a:schemeClr val="tx1"/>
                </a:solidFill>
                <a:latin typeface="Times New Roman" pitchFamily="18" charset="0"/>
              </a:rPr>
              <a:t>Прохаска и сарадници,1992</a:t>
            </a:r>
            <a:endParaRPr lang="sr-Cyrl-C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Прохаска и сарадници, 1992</a:t>
            </a:r>
            <a:endParaRPr lang="sr-Latn-RS" sz="2400" dirty="0" smtClean="0"/>
          </a:p>
        </p:txBody>
      </p:sp>
      <p:pic>
        <p:nvPicPr>
          <p:cNvPr id="4" name="~PP2325.WAV">
            <a:hlinkClick r:id="" action="ppaction://media"/>
          </p:cNvPr>
          <p:cNvPicPr>
            <a:picLocks noRot="1" noChangeAspect="1"/>
          </p:cNvPicPr>
          <p:nvPr>
            <a:wavAudioFile r:embed="rId1" name="~PP232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6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Ефекти успешне модификације понашања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endParaRPr lang="sr-Cyrl-CS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Редуковање смртних случајева узрокованих деловањем ризичног понашања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Повећање вероватноће продужења живота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Већи број година без симптома или компликација од хроничних обољења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Економски бенефит.</a:t>
            </a:r>
          </a:p>
          <a:p>
            <a:pPr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3940.WAV">
            <a:hlinkClick r:id="" action="ppaction://media"/>
          </p:cNvPr>
          <p:cNvPicPr>
            <a:picLocks noRot="1" noChangeAspect="1"/>
          </p:cNvPicPr>
          <p:nvPr>
            <a:wavAudioFile r:embed="rId1" name="~PP394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Дефиниција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 васпитање је свака комбинација искуства у учењу дизајнирана да предиспонира, оснажи и подржи добровољну адаптацију индивидуалног или колективног понашања који води здрављу. </a:t>
            </a:r>
          </a:p>
          <a:p>
            <a:pPr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                                                                          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L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. 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Grin</a:t>
            </a: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 васпитање је превођење онога што знамо о здрављу у жељени начин понашања путем васпитног процеса.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               </a:t>
            </a:r>
            <a:r>
              <a:rPr lang="sr-Cyrl-CS" sz="2400" dirty="0" smtClean="0">
                <a:solidFill>
                  <a:schemeClr val="tx2"/>
                </a:solidFill>
                <a:latin typeface="+mn-lt"/>
              </a:rPr>
              <a:t>                                                       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  <a:t>Grout</a:t>
            </a:r>
            <a:endParaRPr lang="sr-Cyrl-CS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1161.WAV">
            <a:hlinkClick r:id="" action="ppaction://media"/>
          </p:cNvPr>
          <p:cNvPicPr>
            <a:picLocks noRot="1" noChangeAspect="1"/>
          </p:cNvPicPr>
          <p:nvPr>
            <a:wavAudioFile r:embed="rId1" name="~PP116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2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Дефиниција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 васпитање је не само ширење информација о здрављу већ и активан процес учења кроз искуство.</a:t>
            </a:r>
          </a:p>
        </p:txBody>
      </p:sp>
      <p:pic>
        <p:nvPicPr>
          <p:cNvPr id="4" name="Picture 3" descr="Srodna slik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429000"/>
            <a:ext cx="59436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306.WAV">
            <a:hlinkClick r:id="" action="ppaction://media"/>
          </p:cNvPr>
          <p:cNvPicPr>
            <a:picLocks noRot="1" noChangeAspect="1"/>
          </p:cNvPicPr>
          <p:nvPr>
            <a:wavAudioFile r:embed="rId1" name="~PP2306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4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Циљеви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 помогне људима да поправе своје здравствено стање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 помогне у смањењу трошкова у здравственој заштити кроз смањење непотребних захтева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 укључи корисника у његово одржавање здравља и коришћење здравствене службе.</a:t>
            </a:r>
          </a:p>
          <a:p>
            <a:pPr>
              <a:buNone/>
              <a:defRPr/>
            </a:pPr>
            <a:endParaRPr lang="sr-Cyrl-CS" sz="2400" dirty="0" smtClean="0">
              <a:solidFill>
                <a:schemeClr val="hlink"/>
              </a:solidFill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...</a:t>
            </a:r>
            <a:r>
              <a:rPr lang="sr-Cyrl-CS" sz="2400" dirty="0" smtClean="0">
                <a:solidFill>
                  <a:schemeClr val="hlink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</a:rPr>
              <a:t>да доведе до формирања или промена понашања код индивидуе, групе или популације у правцу оних облика који воде ка очувању садашњег или будућег здравља</a:t>
            </a:r>
            <a:r>
              <a:rPr lang="sr-Cyrl-CS" sz="2400" dirty="0" smtClean="0">
                <a:solidFill>
                  <a:schemeClr val="hlink"/>
                </a:solidFill>
              </a:rPr>
              <a:t>...</a:t>
            </a:r>
          </a:p>
          <a:p>
            <a:pPr>
              <a:defRPr/>
            </a:pPr>
            <a:endParaRPr lang="sr-Latn-CS" sz="2400" dirty="0" smtClean="0">
              <a:solidFill>
                <a:schemeClr val="hlink"/>
              </a:solidFill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674.WAV">
            <a:hlinkClick r:id="" action="ppaction://media"/>
          </p:cNvPr>
          <p:cNvPicPr>
            <a:picLocks noRot="1" noChangeAspect="1"/>
          </p:cNvPicPr>
          <p:nvPr>
            <a:wavAudioFile r:embed="rId1" name="~PP67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77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Субјекти у здравственом васпитању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Здраво становни</a:t>
            </a:r>
            <a:r>
              <a:rPr lang="en-US" sz="2400" i="1" dirty="0" smtClean="0">
                <a:solidFill>
                  <a:schemeClr val="tx1"/>
                </a:solidFill>
              </a:rPr>
              <a:t>ш</a:t>
            </a:r>
            <a:r>
              <a:rPr lang="sr-Cyrl-CS" sz="2400" i="1" dirty="0" smtClean="0">
                <a:solidFill>
                  <a:schemeClr val="tx1"/>
                </a:solidFill>
              </a:rPr>
              <a:t>тво</a:t>
            </a:r>
            <a:r>
              <a:rPr lang="sr-Cyrl-CS" sz="2400" dirty="0" smtClean="0">
                <a:solidFill>
                  <a:schemeClr val="tx1"/>
                </a:solidFill>
              </a:rPr>
              <a:t>, код кој</a:t>
            </a:r>
            <a:r>
              <a:rPr lang="en-US" sz="2400" dirty="0" smtClean="0">
                <a:solidFill>
                  <a:schemeClr val="tx1"/>
                </a:solidFill>
              </a:rPr>
              <a:t>е</a:t>
            </a:r>
            <a:r>
              <a:rPr lang="sr-Cyrl-CS" sz="2400" dirty="0" smtClean="0">
                <a:solidFill>
                  <a:schemeClr val="tx1"/>
                </a:solidFill>
              </a:rPr>
              <a:t>г здравствено васпитне активности треба да омогуће очување и унапре</a:t>
            </a:r>
            <a:r>
              <a:rPr lang="sr-Cyrl-RS" sz="2400" dirty="0" smtClean="0">
                <a:solidFill>
                  <a:schemeClr val="tx1"/>
                </a:solidFill>
              </a:rPr>
              <a:t>ђ</a:t>
            </a:r>
            <a:r>
              <a:rPr lang="sr-Cyrl-CS" sz="2400" dirty="0" smtClean="0">
                <a:solidFill>
                  <a:schemeClr val="tx1"/>
                </a:solidFill>
              </a:rPr>
              <a:t>ење постојећег стања.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Становништво са ризичним пона</a:t>
            </a:r>
            <a:r>
              <a:rPr lang="en-US" sz="2400" i="1" dirty="0" smtClean="0">
                <a:solidFill>
                  <a:schemeClr val="tx1"/>
                </a:solidFill>
              </a:rPr>
              <a:t>ш</a:t>
            </a:r>
            <a:r>
              <a:rPr lang="sr-Cyrl-CS" sz="2400" i="1" dirty="0" smtClean="0">
                <a:solidFill>
                  <a:schemeClr val="tx1"/>
                </a:solidFill>
              </a:rPr>
              <a:t>ањем</a:t>
            </a:r>
            <a:r>
              <a:rPr lang="sr-Cyrl-CS" sz="2400" dirty="0" smtClean="0">
                <a:solidFill>
                  <a:schemeClr val="tx1"/>
                </a:solidFill>
              </a:rPr>
              <a:t> где здравствено васпитне активности треба да доведу до модификације понашања.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Оболели</a:t>
            </a:r>
            <a:r>
              <a:rPr lang="sr-Cyrl-CS" sz="2400" dirty="0" smtClean="0">
                <a:solidFill>
                  <a:schemeClr val="tx1"/>
                </a:solidFill>
              </a:rPr>
              <a:t>, где је здравствено васпитна активност укључена у процес сарадње у лечењу, и у процес пацијентовог оснаживања за опоравак.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654.WAV">
            <a:hlinkClick r:id="" action="ppaction://media"/>
          </p:cNvPr>
          <p:cNvPicPr>
            <a:picLocks noRot="1" noChangeAspect="1"/>
          </p:cNvPicPr>
          <p:nvPr>
            <a:wavAudioFile r:embed="rId1" name="~PP65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6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Субјекти у здравственом васпитању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Опорављени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, где здравствено васпитна активност треба да подржи пацијентове промене понашања, модификацију ризика и другачији стил живота развијен током лечења.</a:t>
            </a:r>
          </a:p>
          <a:p>
            <a:pPr>
              <a:defRPr/>
            </a:pPr>
            <a:endParaRPr lang="sr-Cyrl-CS" sz="2400" i="1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Заједница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у којој све те категорије становништва живе и раде остаје најзначајнији фокус са најсвеобухватнијим циљевима из којих треба да произа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ђ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е заједница која пружа подршку својим најразличитијим члановима.</a:t>
            </a: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4042.WAV">
            <a:hlinkClick r:id="" action="ppaction://media"/>
          </p:cNvPr>
          <p:cNvPicPr>
            <a:picLocks noRot="1" noChangeAspect="1"/>
          </p:cNvPicPr>
          <p:nvPr>
            <a:wavAudioFile r:embed="rId1" name="~PP404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9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endParaRPr lang="sr-Cyrl-C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r>
              <a:rPr lang="en-US" sz="2400" i="1" dirty="0" smtClean="0">
                <a:solidFill>
                  <a:schemeClr val="tx2"/>
                </a:solidFill>
                <a:latin typeface="Times New Roman" pitchFamily="18" charset="0"/>
              </a:rPr>
              <a:t>  </a:t>
            </a:r>
          </a:p>
          <a:p>
            <a:pPr>
              <a:buNone/>
              <a:defRPr/>
            </a:pPr>
            <a:endParaRPr lang="en-U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buNone/>
              <a:defRPr/>
            </a:pPr>
            <a:r>
              <a:rPr lang="sr-Cyrl-CS" sz="2400" b="1" i="1" dirty="0" smtClean="0">
                <a:solidFill>
                  <a:schemeClr val="tx1"/>
                </a:solidFill>
                <a:latin typeface="+mn-lt"/>
              </a:rPr>
              <a:t>КОЈИ СУБЈЕКТИ СУ НАЈВИШЕ </a:t>
            </a:r>
            <a:r>
              <a:rPr lang="en-US" sz="2400" b="1" i="1" dirty="0" smtClean="0">
                <a:solidFill>
                  <a:schemeClr val="tx1"/>
                </a:solidFill>
                <a:latin typeface="+mn-lt"/>
              </a:rPr>
              <a:t> A </a:t>
            </a:r>
            <a:r>
              <a:rPr lang="sr-Cyrl-RS" sz="2400" b="1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</a:rPr>
              <a:t>KOJ</a:t>
            </a:r>
            <a:r>
              <a:rPr lang="sr-Cyrl-RS" sz="2400" b="1" i="1" dirty="0" smtClean="0">
                <a:solidFill>
                  <a:schemeClr val="tx1"/>
                </a:solidFill>
              </a:rPr>
              <a:t>И </a:t>
            </a:r>
            <a:r>
              <a:rPr lang="sr-Cyrl-RS" sz="2400" b="1" i="1" dirty="0" smtClean="0">
                <a:solidFill>
                  <a:schemeClr val="tx1"/>
                </a:solidFill>
                <a:latin typeface="+mn-lt"/>
              </a:rPr>
              <a:t>НАЈМАЊЕ </a:t>
            </a:r>
            <a:r>
              <a:rPr lang="sr-Cyrl-CS" sz="2400" b="1" i="1" dirty="0" smtClean="0">
                <a:solidFill>
                  <a:schemeClr val="tx1"/>
                </a:solidFill>
                <a:latin typeface="+mn-lt"/>
              </a:rPr>
              <a:t> МОТИВИСАНИ  ЗА МОДИФИКАЦИЈУ  ПОНАШАЊА</a:t>
            </a:r>
            <a:r>
              <a:rPr lang="en-US" sz="2400" b="1" i="1" dirty="0" smtClean="0">
                <a:solidFill>
                  <a:schemeClr val="tx1"/>
                </a:solidFill>
                <a:latin typeface="+mn-lt"/>
              </a:rPr>
              <a:t>?</a:t>
            </a: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2102.WAV">
            <a:hlinkClick r:id="" action="ppaction://media"/>
          </p:cNvPr>
          <p:cNvPicPr>
            <a:picLocks noRot="1" noChangeAspect="1"/>
          </p:cNvPicPr>
          <p:nvPr>
            <a:wavAudioFile r:embed="rId1" name="~PP210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Области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sr-Cyrl-RS" sz="3200" dirty="0" smtClean="0">
              <a:latin typeface="+mn-lt"/>
            </a:endParaRPr>
          </a:p>
          <a:p>
            <a:pPr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У школама</a:t>
            </a:r>
            <a:r>
              <a:rPr lang="sr-Cyrl-R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- 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подразумева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посебне програме са 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школском децом, базиране на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сарадњи здравствене службе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са родитељима, школским 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кадром и уз активно 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У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кључивање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самих ученика.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Cyrl-CS" sz="2400" b="1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На радном месту</a:t>
            </a:r>
            <a:r>
              <a:rPr lang="sr-Cyrl-R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-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најчешће дизајнирано за решавање посебних ризика везаних за процес рада, уз сарадњу службе за медицину рада, радне организације и самих радника.</a:t>
            </a:r>
            <a:endParaRPr lang="sr-Cyrl-C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sr-Cyrl-RS" sz="2400" dirty="0" smtClean="0">
              <a:latin typeface="+mn-lt"/>
            </a:endParaRPr>
          </a:p>
        </p:txBody>
      </p:sp>
      <p:pic>
        <p:nvPicPr>
          <p:cNvPr id="5" name="Picture 4" descr="or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56792"/>
            <a:ext cx="352839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4073.WAV">
            <a:hlinkClick r:id="" action="ppaction://media"/>
          </p:cNvPr>
          <p:cNvPicPr>
            <a:picLocks noRot="1" noChangeAspect="1"/>
          </p:cNvPicPr>
          <p:nvPr>
            <a:wavAudioFile r:embed="rId1" name="~PP4073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49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r>
              <a:rPr lang="sr-Cyrl-RS" dirty="0" smtClean="0">
                <a:solidFill>
                  <a:schemeClr val="tx1"/>
                </a:solidFill>
              </a:rPr>
              <a:t>Понашање и здравље</a:t>
            </a:r>
          </a:p>
          <a:p>
            <a:pPr lvl="0"/>
            <a:r>
              <a:rPr lang="en-US" dirty="0" err="1" smtClean="0">
                <a:solidFill>
                  <a:schemeClr val="tx1"/>
                </a:solidFill>
              </a:rPr>
              <a:t>Детерминанте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понашања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sr-Cyrl-RS" dirty="0" smtClean="0">
                <a:solidFill>
                  <a:schemeClr val="tx1"/>
                </a:solidFill>
              </a:rPr>
              <a:t>Здравствено васпитање</a:t>
            </a:r>
            <a:r>
              <a:rPr lang="sr-Cyrl-RS" sz="2400" dirty="0" smtClean="0">
                <a:solidFill>
                  <a:schemeClr val="tx1"/>
                </a:solidFill>
              </a:rPr>
              <a:t>-дефиниција,циљеци, области, субјекти, организација, програми</a:t>
            </a:r>
          </a:p>
          <a:p>
            <a:r>
              <a:rPr lang="sr-Cyrl-RS" dirty="0" smtClean="0">
                <a:solidFill>
                  <a:schemeClr val="tx1"/>
                </a:solidFill>
              </a:rPr>
              <a:t>Концепт промоције здравља</a:t>
            </a:r>
          </a:p>
          <a:p>
            <a:r>
              <a:rPr lang="sr-Cyrl-RS" dirty="0" smtClean="0">
                <a:solidFill>
                  <a:schemeClr val="tx1"/>
                </a:solidFill>
              </a:rPr>
              <a:t>Зравствено-васпитне методе</a:t>
            </a:r>
          </a:p>
          <a:p>
            <a:r>
              <a:rPr lang="sr-Cyrl-RS" dirty="0" smtClean="0">
                <a:solidFill>
                  <a:schemeClr val="tx1"/>
                </a:solidFill>
              </a:rPr>
              <a:t>Здравствено-васпитна средства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~PP1476.WAV">
            <a:hlinkClick r:id="" action="ppaction://media"/>
          </p:cNvPr>
          <p:cNvPicPr>
            <a:picLocks noRot="1" noChangeAspect="1"/>
          </p:cNvPicPr>
          <p:nvPr>
            <a:wavAudioFile r:embed="rId1" name="~PP1476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8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Обалсти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sr-Cyrl-RS" sz="3200" dirty="0" smtClean="0"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У здравственим </a:t>
            </a:r>
            <a:r>
              <a:rPr lang="sr-Cyrl-RS" sz="2400" b="1" dirty="0" smtClean="0">
                <a:solidFill>
                  <a:schemeClr val="tx1"/>
                </a:solidFill>
              </a:rPr>
              <a:t>установама</a:t>
            </a:r>
            <a:r>
              <a:rPr lang="sr-Cyrl-CS" sz="2400" b="1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</a:rPr>
              <a:t>и едукација пацијента.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Здравствено васпитна активност може бити саставни део свакодневне активности здравствених радника, или могу постојати посебно дизајнирани програми за посебне категорије  корисника</a:t>
            </a:r>
            <a:r>
              <a:rPr lang="sr-Cyrl-RS" sz="2400" dirty="0" smtClean="0">
                <a:solidFill>
                  <a:schemeClr val="tx1"/>
                </a:solidFill>
              </a:rPr>
              <a:t> тј. Пацијената.</a:t>
            </a:r>
            <a:endParaRPr lang="sr-Cyrl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У заједници</a:t>
            </a:r>
            <a:r>
              <a:rPr lang="sr-Cyrl-RS" sz="2400" b="1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-</a:t>
            </a:r>
            <a:r>
              <a:rPr lang="sr-Latn-CS" sz="2400" dirty="0" smtClean="0">
                <a:solidFill>
                  <a:schemeClr val="tx1"/>
                </a:solidFill>
              </a:rPr>
              <a:t> посебне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програме за мобилизацију свих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структура у зај</a:t>
            </a:r>
            <a:r>
              <a:rPr lang="sr-Cyrl-RS" sz="2400" dirty="0" smtClean="0">
                <a:solidFill>
                  <a:schemeClr val="tx1"/>
                </a:solidFill>
              </a:rPr>
              <a:t>едници</a:t>
            </a:r>
            <a:r>
              <a:rPr lang="sr-Latn-CS" sz="2400" dirty="0" smtClean="0">
                <a:solidFill>
                  <a:schemeClr val="tx1"/>
                </a:solidFill>
              </a:rPr>
              <a:t>, за заједничко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дефинисање здравствених потреба и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 њихово задовољавање.</a:t>
            </a:r>
          </a:p>
          <a:p>
            <a:pPr>
              <a:lnSpc>
                <a:spcPct val="80000"/>
              </a:lnSpc>
              <a:defRPr/>
            </a:pPr>
            <a:endParaRPr lang="sr-Cyrl-RS" dirty="0" smtClean="0"/>
          </a:p>
        </p:txBody>
      </p:sp>
      <p:pic>
        <p:nvPicPr>
          <p:cNvPr id="4" name="Picture 9" descr="image-597dc9c78c3bdbc428dd9b3a79f08e757e2ee71dfcf12120e44ce14594638491-V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068960"/>
            <a:ext cx="331236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204.WAV">
            <a:hlinkClick r:id="" action="ppaction://media"/>
          </p:cNvPr>
          <p:cNvPicPr>
            <a:picLocks noRot="1" noChangeAspect="1"/>
          </p:cNvPicPr>
          <p:nvPr>
            <a:wavAudioFile r:embed="rId1" name="~PP3204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9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Организација здравствено васпитног рада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Неформални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спонтано у породици, широј социјалној средини, без организованих и планираних облика рада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посебне организациони оквири и форме: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два модела организационих оквира: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 1.Специјалистички модел</a:t>
            </a:r>
            <a:r>
              <a:rPr lang="sr-Cyrl-CS" sz="2400" dirty="0" smtClean="0">
                <a:solidFill>
                  <a:schemeClr val="tx1"/>
                </a:solidFill>
              </a:rPr>
              <a:t>- посебно едуковани струч</a:t>
            </a:r>
            <a:r>
              <a:rPr lang="sr-Cyrl-RS" sz="2400" dirty="0" smtClean="0">
                <a:solidFill>
                  <a:schemeClr val="tx1"/>
                </a:solidFill>
              </a:rPr>
              <a:t>њ</a:t>
            </a:r>
            <a:r>
              <a:rPr lang="sr-Cyrl-CS" sz="2400" dirty="0" smtClean="0">
                <a:solidFill>
                  <a:schemeClr val="tx1"/>
                </a:solidFill>
              </a:rPr>
              <a:t>аци којима је то сновно занимање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2.Дисперзни модел</a:t>
            </a:r>
            <a:r>
              <a:rPr lang="sr-Cyrl-CS" sz="2400" dirty="0" smtClean="0">
                <a:solidFill>
                  <a:schemeClr val="tx1"/>
                </a:solidFill>
              </a:rPr>
              <a:t> – различити профили стручњака (просветни радници, здравствени радници, мас медији,...)... Сви они који су на неки начин повезани са здрављем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~PP1148.WAV">
            <a:hlinkClick r:id="" action="ppaction://media"/>
          </p:cNvPr>
          <p:cNvPicPr>
            <a:picLocks noRot="1" noChangeAspect="1"/>
          </p:cNvPicPr>
          <p:nvPr>
            <a:wavAudioFile r:embed="rId1" name="~PP114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82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Организација здравствено васпитног рада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Неформални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спонтано у породици, широј социјалној средини, без организованих и планираних облика рада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посебне организациони оквири и форме: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два модела организационих оквира: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 1.Специјалистички модел</a:t>
            </a:r>
            <a:r>
              <a:rPr lang="sr-Cyrl-CS" sz="2400" dirty="0" smtClean="0">
                <a:solidFill>
                  <a:schemeClr val="tx1"/>
                </a:solidFill>
              </a:rPr>
              <a:t>- посебно едуковани струч</a:t>
            </a:r>
            <a:r>
              <a:rPr lang="sr-Cyrl-RS" sz="2400" dirty="0" smtClean="0">
                <a:solidFill>
                  <a:schemeClr val="tx1"/>
                </a:solidFill>
              </a:rPr>
              <a:t>њ</a:t>
            </a:r>
            <a:r>
              <a:rPr lang="sr-Cyrl-CS" sz="2400" dirty="0" smtClean="0">
                <a:solidFill>
                  <a:schemeClr val="tx1"/>
                </a:solidFill>
              </a:rPr>
              <a:t>аци којима је то сновно занимање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2.Дисперзни модел</a:t>
            </a:r>
            <a:r>
              <a:rPr lang="sr-Cyrl-CS" sz="2400" dirty="0" smtClean="0">
                <a:solidFill>
                  <a:schemeClr val="tx1"/>
                </a:solidFill>
              </a:rPr>
              <a:t> – различити профили стручњака (просветни радници, здравствени радници, мас медији,...)... Сви они који су на неки начин повезани са здрављем.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~PP3398.WAV">
            <a:hlinkClick r:id="" action="ppaction://media"/>
          </p:cNvPr>
          <p:cNvPicPr>
            <a:picLocks noRot="1" noChangeAspect="1"/>
          </p:cNvPicPr>
          <p:nvPr>
            <a:wavAudioFile r:embed="rId1" name="~PP339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Улога здравственог радника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Посредно: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 нису му потребна специфична знања и вештине у области васпитања за здравље, као стручњак који познаје факторе условљености здравља и болести и залаже се за здраве стилове живота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Непосредно: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здравствени радници који се уже баве здравственим васпитањем (здравствени професионалци из области јавног здравља</a:t>
            </a:r>
            <a:r>
              <a:rPr lang="sr-Cyrl-CS" sz="2400" dirty="0" smtClean="0">
                <a:solidFill>
                  <a:schemeClr val="tx2"/>
                </a:solidFill>
                <a:latin typeface="+mn-lt"/>
              </a:rPr>
              <a:t>).</a:t>
            </a:r>
          </a:p>
          <a:p>
            <a:pPr>
              <a:lnSpc>
                <a:spcPct val="80000"/>
              </a:lnSpc>
              <a:buNone/>
              <a:defRPr/>
            </a:pPr>
            <a:endParaRPr lang="sr-Latn-CS" sz="24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Latn-CS" sz="2400" dirty="0" smtClean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14286" b="20635"/>
          <a:stretch>
            <a:fillRect/>
          </a:stretch>
        </p:blipFill>
        <p:spPr bwMode="auto">
          <a:xfrm>
            <a:off x="3563888" y="3717032"/>
            <a:ext cx="47525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~PP1612.WAV">
            <a:hlinkClick r:id="" action="ppaction://media"/>
          </p:cNvPr>
          <p:cNvPicPr>
            <a:picLocks noRot="1" noChangeAspect="1"/>
          </p:cNvPicPr>
          <p:nvPr>
            <a:wavAudioFile r:embed="rId1" name="~PP1612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8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Здравствена интервенција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712968" cy="5415880"/>
          </a:xfrm>
        </p:spPr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-организована здравствено-васпитна активност која има за циљ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да одржи позитивно здрваствено понашање или промени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понашање које је у вези са порасом ризика за болест,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повређивање, смртни  исход.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-доприноси очувању и унпређењу здравља, , смањи ризик од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настанка болести, смањи дужинунтрајања болести, побољша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квалитет живота, било кроз развој здравог понашања или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модификациом ризичног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-Доводи до позитивног понашања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-Зауставља пад позитивног понашања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-Доводи до пада негативног понашања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-Зауставља пораст негативног понашања</a:t>
            </a:r>
          </a:p>
        </p:txBody>
      </p:sp>
      <p:pic>
        <p:nvPicPr>
          <p:cNvPr id="4" name="~PP1043.WAV">
            <a:hlinkClick r:id="" action="ppaction://media"/>
          </p:cNvPr>
          <p:cNvPicPr>
            <a:picLocks noRot="1" noChangeAspect="1"/>
          </p:cNvPicPr>
          <p:nvPr>
            <a:wavAudioFile r:embed="rId1" name="~PP10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1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Здравствено-васпитни програм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C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sr-Cyrl-C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Здравствено-васпитни програм означава низ активности едукативног карактера како у здравственој служби тако и у заједници које утиче на понашање у вези са здрављем.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endParaRPr lang="en-US" dirty="0"/>
          </a:p>
        </p:txBody>
      </p:sp>
      <p:pic>
        <p:nvPicPr>
          <p:cNvPr id="4" name="~PP2690.WAV">
            <a:hlinkClick r:id="" action="ppaction://media"/>
          </p:cNvPr>
          <p:cNvPicPr>
            <a:picLocks noRot="1" noChangeAspect="1"/>
          </p:cNvPicPr>
          <p:nvPr>
            <a:wavAudioFile r:embed="rId1" name="~PP269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Здравствено-васпитни програм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Користе се три основна дизајна: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*једнодимензионални приступ – преношење знања циљном аудиторијуму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*дводимензионални приступ – преношење информација, али и корисник може да искаже потребу за појединим знањима и искуствима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*отворени систем – пуно учешће корисника у дизајн, имплементацију и евалуацију програма.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endParaRPr lang="en-US" dirty="0"/>
          </a:p>
        </p:txBody>
      </p:sp>
      <p:pic>
        <p:nvPicPr>
          <p:cNvPr id="4" name="~PP2688.WAV">
            <a:hlinkClick r:id="" action="ppaction://media"/>
          </p:cNvPr>
          <p:cNvPicPr>
            <a:picLocks noRot="1" noChangeAspect="1"/>
          </p:cNvPicPr>
          <p:nvPr>
            <a:wavAudioFile r:embed="rId1" name="~PP268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25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Здравствено-васпитни програм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Према намери коришћења здравствено-васпитни програми се могу посматрати као: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Информативни програми – за одређене циљне групе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Развојни програми – окренути ка заједници, за популацију у целини (Здрави градови, Здраве школе, Здрав вртић)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Институционални програми – комбинацију претходна два.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en-US" dirty="0"/>
          </a:p>
        </p:txBody>
      </p:sp>
      <p:pic>
        <p:nvPicPr>
          <p:cNvPr id="4" name="~PP2806.WAV">
            <a:hlinkClick r:id="" action="ppaction://media"/>
          </p:cNvPr>
          <p:cNvPicPr>
            <a:picLocks noRot="1" noChangeAspect="1"/>
          </p:cNvPicPr>
          <p:nvPr>
            <a:wavAudioFile r:embed="rId1" name="~PP280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1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Неки од програма…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412875"/>
            <a:ext cx="8504238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начин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живота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градови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села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острва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школа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радна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места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болнице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Заједница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без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дуванског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дима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Очишћен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ваздух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дисање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Безбедна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вода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пиће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"Baby friendly" -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програм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у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сарадњи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УНИЦЕФ-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ом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сарадња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Светске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здравствене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организације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у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интернационалном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програму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Хемијској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безбедности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".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~PP2415.WAV">
            <a:hlinkClick r:id="" action="ppaction://media"/>
          </p:cNvPr>
          <p:cNvPicPr>
            <a:picLocks noRot="1" noChangeAspect="1"/>
          </p:cNvPicPr>
          <p:nvPr>
            <a:wavAudioFile r:embed="rId1" name="~PP241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0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Промоција здравља</a:t>
            </a:r>
            <a:endParaRPr lang="en-US" b="1" dirty="0"/>
          </a:p>
        </p:txBody>
      </p:sp>
      <p:pic>
        <p:nvPicPr>
          <p:cNvPr id="4" name="Content Placeholder 3" descr="Rezultat slika za otava charter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80728"/>
            <a:ext cx="727280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518.WAV">
            <a:hlinkClick r:id="" action="ppaction://media"/>
          </p:cNvPr>
          <p:cNvPicPr>
            <a:picLocks noRot="1" noChangeAspect="1"/>
          </p:cNvPicPr>
          <p:nvPr>
            <a:wavAudioFile r:embed="rId1" name="~PP2518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1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rgbClr val="336699"/>
                </a:solidFill>
              </a:rPr>
              <a:t>Понашање и здравље</a:t>
            </a:r>
            <a:endParaRPr lang="en-US" dirty="0">
              <a:solidFill>
                <a:srgbClr val="3366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</a:rPr>
              <a:t>Енглов психосоцијални модел – понашање се сагледава као интеракција између биолошких, психосоцијалних и социокултурних варијабли човека и оно подразумева вољне и невољне активности, условљене рефлексе, навике, обичаје, научене одговоре, адаптацију на промене и слично.</a:t>
            </a:r>
          </a:p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</a:rPr>
              <a:t>Понашање има одређену стабилност, али је и подложно променама под утицајем животних искустава, развоја, сазревања и изазваних планираних промена</a:t>
            </a:r>
            <a:r>
              <a:rPr lang="sr-Cyrl-CS" sz="2400" dirty="0" smtClean="0">
                <a:solidFill>
                  <a:schemeClr val="tx2"/>
                </a:solidFill>
              </a:rPr>
              <a:t>.</a:t>
            </a:r>
            <a:endParaRPr lang="sr-Latn-CS" sz="24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2400" dirty="0"/>
          </a:p>
        </p:txBody>
      </p:sp>
      <p:pic>
        <p:nvPicPr>
          <p:cNvPr id="4" name="~PP1098.WAV">
            <a:hlinkClick r:id="" action="ppaction://media"/>
          </p:cNvPr>
          <p:cNvPicPr>
            <a:picLocks noRot="1" noChangeAspect="1"/>
          </p:cNvPicPr>
          <p:nvPr>
            <a:wavAudioFile r:embed="rId1" name="~PP109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447800" y="332656"/>
            <a:ext cx="6248400" cy="118186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КОНФЕРЕНЦИЈА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У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АЛМА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АТИ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l-SI" sz="2400" dirty="0">
                <a:latin typeface="Times New Roman" pitchFamily="18" charset="0"/>
              </a:rPr>
              <a:t>1978 - </a:t>
            </a: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МУЛТИСЕКТОРСКА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САРАДЊА</a:t>
            </a:r>
            <a:endParaRPr lang="sl-SI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УКЉУЧИВАЊЕ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ЗАЈЕДНИЦЕ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447800" y="2286000"/>
            <a:ext cx="6248400" cy="7692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КАНАДА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l-SI" sz="2400" dirty="0">
                <a:latin typeface="Times New Roman" pitchFamily="18" charset="0"/>
              </a:rPr>
              <a:t>1982 – </a:t>
            </a: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КОНЦЕПТ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ЗДРАВЕ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ЈАВНЕ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ПОЛИТИКЕ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447800" y="3657600"/>
            <a:ext cx="6248400" cy="7692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ЕВРОПСКА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СТРАТЕГИЈА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endParaRPr lang="sl-SI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l-SI" sz="2400" dirty="0" smtClean="0">
                <a:latin typeface="Times New Roman" pitchFamily="18" charset="0"/>
              </a:rPr>
              <a:t>“</a:t>
            </a:r>
            <a:r>
              <a:rPr lang="sr-Cyrl-RS" sz="2400" dirty="0" smtClean="0">
                <a:latin typeface="Times New Roman" pitchFamily="18" charset="0"/>
              </a:rPr>
              <a:t>ЗДРАВЉЕ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ЗА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СВЕ</a:t>
            </a:r>
            <a:r>
              <a:rPr lang="sl-SI" sz="2400" dirty="0" smtClean="0">
                <a:latin typeface="Times New Roman" pitchFamily="18" charset="0"/>
              </a:rPr>
              <a:t>”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2494724" y="4869160"/>
            <a:ext cx="4156139" cy="352404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600" b="1" dirty="0" smtClean="0">
                <a:latin typeface="Times New Roman" pitchFamily="18" charset="0"/>
              </a:rPr>
              <a:t>ОТАВА</a:t>
            </a:r>
            <a:r>
              <a:rPr lang="sl-SI" sz="2600" b="1" dirty="0" smtClean="0">
                <a:latin typeface="Times New Roman" pitchFamily="18" charset="0"/>
              </a:rPr>
              <a:t> </a:t>
            </a:r>
            <a:r>
              <a:rPr lang="sr-Cyrl-RS" sz="2600" b="1" dirty="0" smtClean="0">
                <a:latin typeface="Times New Roman" pitchFamily="18" charset="0"/>
              </a:rPr>
              <a:t>ПОВЕЉА</a:t>
            </a:r>
            <a:r>
              <a:rPr lang="sl-SI" sz="2600" b="1" dirty="0" smtClean="0">
                <a:latin typeface="Times New Roman" pitchFamily="18" charset="0"/>
              </a:rPr>
              <a:t> </a:t>
            </a:r>
            <a:r>
              <a:rPr lang="sl-SI" sz="2600" b="1" dirty="0">
                <a:latin typeface="Times New Roman" pitchFamily="18" charset="0"/>
              </a:rPr>
              <a:t>– 1986.</a:t>
            </a:r>
            <a:endParaRPr lang="en-US" sz="2600" b="1" dirty="0">
              <a:latin typeface="Times New Roman" pitchFamily="18" charset="0"/>
            </a:endParaRPr>
          </a:p>
        </p:txBody>
      </p:sp>
      <p:pic>
        <p:nvPicPr>
          <p:cNvPr id="6" name="~PP1861.WAV">
            <a:hlinkClick r:id="" action="ppaction://media"/>
          </p:cNvPr>
          <p:cNvPicPr>
            <a:picLocks noRot="1" noChangeAspect="1"/>
          </p:cNvPicPr>
          <p:nvPr>
            <a:wavAudioFile r:embed="rId1" name="~PP186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0" y="1000125"/>
            <a:ext cx="8643938" cy="2428875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spcBef>
                <a:spcPts val="600"/>
              </a:spcBef>
            </a:pPr>
            <a:r>
              <a:rPr lang="sr-Latn-CS" smtClean="0"/>
              <a:t>O</a:t>
            </a:r>
            <a:r>
              <a:rPr lang="en-US" smtClean="0"/>
              <a:t>способљавање</a:t>
            </a:r>
            <a:r>
              <a:rPr lang="sr-Latn-CS" smtClean="0"/>
              <a:t> </a:t>
            </a:r>
            <a:r>
              <a:rPr lang="en-US" smtClean="0"/>
              <a:t>људи</a:t>
            </a:r>
            <a:r>
              <a:rPr lang="sr-Latn-CS" smtClean="0"/>
              <a:t> </a:t>
            </a:r>
            <a:r>
              <a:rPr lang="en-US" smtClean="0"/>
              <a:t>да повећају</a:t>
            </a:r>
            <a:r>
              <a:rPr lang="sr-Latn-CS" smtClean="0"/>
              <a:t> </a:t>
            </a:r>
            <a:r>
              <a:rPr lang="en-US" smtClean="0"/>
              <a:t>контролу</a:t>
            </a:r>
            <a:r>
              <a:rPr lang="sr-Latn-CS" smtClean="0"/>
              <a:t> </a:t>
            </a:r>
            <a:r>
              <a:rPr lang="en-US" smtClean="0"/>
              <a:t>над</a:t>
            </a:r>
            <a:r>
              <a:rPr lang="sr-Latn-CS" smtClean="0"/>
              <a:t> </a:t>
            </a:r>
            <a:r>
              <a:rPr lang="en-US" smtClean="0"/>
              <a:t>својим здрављем</a:t>
            </a:r>
            <a:r>
              <a:rPr lang="sr-Latn-CS" smtClean="0"/>
              <a:t> </a:t>
            </a:r>
            <a:r>
              <a:rPr lang="en-US" smtClean="0"/>
              <a:t>и</a:t>
            </a:r>
            <a:r>
              <a:rPr lang="sr-Latn-CS" smtClean="0"/>
              <a:t> </a:t>
            </a:r>
            <a:r>
              <a:rPr lang="en-US" smtClean="0"/>
              <a:t>да</a:t>
            </a:r>
            <a:r>
              <a:rPr lang="sr-Latn-CS" smtClean="0"/>
              <a:t> </a:t>
            </a:r>
            <a:r>
              <a:rPr lang="en-US" smtClean="0"/>
              <a:t>га</a:t>
            </a:r>
            <a:r>
              <a:rPr lang="sr-Latn-CS" smtClean="0"/>
              <a:t> </a:t>
            </a:r>
            <a:r>
              <a:rPr lang="en-US" smtClean="0"/>
              <a:t>унапреде</a:t>
            </a:r>
            <a:endParaRPr lang="sr-Latn-CS" smtClean="0"/>
          </a:p>
          <a:p>
            <a:pPr algn="just" eaLnBrk="1" hangingPunct="1">
              <a:lnSpc>
                <a:spcPct val="150000"/>
              </a:lnSpc>
            </a:pPr>
            <a:endParaRPr lang="sr-Latn-CS" smtClean="0"/>
          </a:p>
        </p:txBody>
      </p:sp>
      <p:sp>
        <p:nvSpPr>
          <p:cNvPr id="14339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err="1" smtClean="0"/>
              <a:t>Промоција</a:t>
            </a:r>
            <a:r>
              <a:rPr lang="en-US" sz="3600" dirty="0" smtClean="0"/>
              <a:t> </a:t>
            </a:r>
            <a:r>
              <a:rPr lang="en-US" sz="3600" dirty="0" err="1" smtClean="0"/>
              <a:t>здравља</a:t>
            </a:r>
            <a:endParaRPr lang="en-US" sz="36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4714875" y="2786063"/>
            <a:ext cx="40798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r">
              <a:spcBef>
                <a:spcPct val="20000"/>
              </a:spcBef>
              <a:defRPr/>
            </a:pP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US" sz="2800" kern="0" dirty="0" err="1">
                <a:solidFill>
                  <a:srgbClr val="000000"/>
                </a:solidFill>
                <a:latin typeface="Arial"/>
                <a:cs typeface="Arial"/>
              </a:rPr>
              <a:t>Otta</a:t>
            </a: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w</a:t>
            </a:r>
            <a:r>
              <a:rPr lang="en-US" sz="2800" kern="0" dirty="0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800" kern="0" dirty="0">
                <a:solidFill>
                  <a:srgbClr val="000000"/>
                </a:solidFill>
                <a:latin typeface="Arial"/>
                <a:cs typeface="Arial"/>
              </a:rPr>
              <a:t>Charter</a:t>
            </a: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, 1986)</a:t>
            </a:r>
          </a:p>
        </p:txBody>
      </p:sp>
      <p:pic>
        <p:nvPicPr>
          <p:cNvPr id="14341" name="Picture 5" descr="http://nurse3710.weebly.com/uploads/1/4/3/9/14394236/8477971_orig.jpg?3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54275"/>
            <a:ext cx="4071938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~PP2009.WAV">
            <a:hlinkClick r:id="" action="ppaction://media"/>
          </p:cNvPr>
          <p:cNvPicPr>
            <a:picLocks noRot="1" noChangeAspect="1"/>
          </p:cNvPicPr>
          <p:nvPr>
            <a:wavAudioFile r:embed="rId1" name="~PP2009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2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648"/>
            <a:ext cx="6870700" cy="644525"/>
          </a:xfrm>
        </p:spPr>
        <p:txBody>
          <a:bodyPr>
            <a:normAutofit/>
          </a:bodyPr>
          <a:lstStyle/>
          <a:p>
            <a:r>
              <a:rPr lang="sr-Cyrl-RS" sz="3200" dirty="0" smtClean="0"/>
              <a:t>Развој концепта</a:t>
            </a:r>
            <a:endParaRPr lang="en-US" sz="3200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/>
          </a:p>
          <a:p>
            <a:r>
              <a:rPr lang="sr-Cyrl-RS" sz="2400" dirty="0" smtClean="0"/>
              <a:t>ОТАВА</a:t>
            </a:r>
            <a:r>
              <a:rPr lang="sl-SI" sz="2400" dirty="0" smtClean="0"/>
              <a:t> 1986, </a:t>
            </a:r>
            <a:r>
              <a:rPr lang="sr-Cyrl-RS" sz="2400" dirty="0" smtClean="0"/>
              <a:t>КАНАДА</a:t>
            </a:r>
            <a:endParaRPr lang="sl-SI" sz="2400" dirty="0" smtClean="0"/>
          </a:p>
          <a:p>
            <a:r>
              <a:rPr lang="sr-Cyrl-RS" sz="2400" dirty="0" smtClean="0"/>
              <a:t>АДЕЛАИДА</a:t>
            </a:r>
            <a:r>
              <a:rPr lang="sl-SI" sz="2400" dirty="0" smtClean="0"/>
              <a:t> 1988, </a:t>
            </a:r>
            <a:r>
              <a:rPr lang="sr-Cyrl-RS" sz="2400" dirty="0" smtClean="0"/>
              <a:t>АУСТРАЛИЈА</a:t>
            </a:r>
            <a:endParaRPr lang="sl-SI" sz="2400" dirty="0" smtClean="0"/>
          </a:p>
          <a:p>
            <a:r>
              <a:rPr lang="sr-Cyrl-RS" sz="2400" dirty="0" smtClean="0"/>
              <a:t>СУНДСВАЛ</a:t>
            </a:r>
            <a:r>
              <a:rPr lang="sl-SI" sz="2400" dirty="0" smtClean="0"/>
              <a:t> 1991, </a:t>
            </a:r>
            <a:r>
              <a:rPr lang="sr-Cyrl-RS" sz="2400" dirty="0" smtClean="0"/>
              <a:t>ШВЕДСКА</a:t>
            </a:r>
            <a:endParaRPr lang="sl-SI" sz="2400" dirty="0" smtClean="0"/>
          </a:p>
          <a:p>
            <a:r>
              <a:rPr lang="sr-Cyrl-RS" sz="2400" dirty="0" smtClean="0"/>
              <a:t>ЏАКАРТА</a:t>
            </a:r>
            <a:r>
              <a:rPr lang="sl-SI" sz="2400" dirty="0" smtClean="0"/>
              <a:t> 1997, </a:t>
            </a:r>
            <a:r>
              <a:rPr lang="sr-Cyrl-RS" sz="2400" dirty="0" smtClean="0"/>
              <a:t>ИНДОНЕЗИЈА</a:t>
            </a:r>
            <a:endParaRPr lang="sl-SI" sz="2400" dirty="0" smtClean="0"/>
          </a:p>
          <a:p>
            <a:r>
              <a:rPr lang="sr-Cyrl-RS" sz="2400" dirty="0" smtClean="0"/>
              <a:t>МЕКСИКО</a:t>
            </a:r>
            <a:r>
              <a:rPr lang="sl-SI" sz="2400" dirty="0" smtClean="0"/>
              <a:t> </a:t>
            </a:r>
            <a:r>
              <a:rPr lang="sr-Cyrl-RS" sz="2400" dirty="0" smtClean="0"/>
              <a:t>СИТИ</a:t>
            </a:r>
            <a:r>
              <a:rPr lang="sl-SI" sz="2400" dirty="0" smtClean="0"/>
              <a:t> 2000, </a:t>
            </a:r>
            <a:r>
              <a:rPr lang="sr-Cyrl-RS" sz="2400" dirty="0" smtClean="0"/>
              <a:t>МЕКСИКО</a:t>
            </a:r>
            <a:endParaRPr lang="sr-Latn-RS" sz="2400" dirty="0" smtClean="0"/>
          </a:p>
          <a:p>
            <a:r>
              <a:rPr lang="sr-Cyrl-RS" sz="2400" dirty="0" smtClean="0"/>
              <a:t>ХЕЛСИНКИ</a:t>
            </a:r>
            <a:r>
              <a:rPr lang="sr-Latn-RS" sz="2400" dirty="0" smtClean="0"/>
              <a:t> 2013, </a:t>
            </a:r>
            <a:r>
              <a:rPr lang="sr-Cyrl-RS" sz="2400" dirty="0" smtClean="0"/>
              <a:t>ФИНСКА</a:t>
            </a:r>
            <a:endParaRPr lang="sr-Latn-RS" sz="2400" dirty="0" smtClean="0"/>
          </a:p>
          <a:p>
            <a:r>
              <a:rPr lang="sr-Cyrl-RS" sz="2400" dirty="0" smtClean="0"/>
              <a:t>ШАНГАЈ</a:t>
            </a:r>
            <a:r>
              <a:rPr lang="sr-Latn-RS" sz="2400" dirty="0" smtClean="0"/>
              <a:t> 2016, </a:t>
            </a:r>
            <a:r>
              <a:rPr lang="sr-Cyrl-RS" sz="2400" dirty="0" smtClean="0"/>
              <a:t>КИНА</a:t>
            </a:r>
            <a:endParaRPr lang="en-US" sz="2400" dirty="0"/>
          </a:p>
        </p:txBody>
      </p:sp>
      <p:pic>
        <p:nvPicPr>
          <p:cNvPr id="5" name="~PP685.WAV">
            <a:hlinkClick r:id="" action="ppaction://media"/>
          </p:cNvPr>
          <p:cNvPicPr>
            <a:picLocks noRot="1" noChangeAspect="1"/>
          </p:cNvPicPr>
          <p:nvPr>
            <a:wavAudioFile r:embed="rId1" name="~PP68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392"/>
            <a:ext cx="8229600" cy="1052736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err="1" smtClean="0"/>
              <a:t>Оквир</a:t>
            </a:r>
            <a:r>
              <a:rPr lang="sr-Latn-CS" sz="3600" dirty="0" smtClean="0"/>
              <a:t> </a:t>
            </a:r>
            <a:r>
              <a:rPr lang="en-US" sz="3600" dirty="0" err="1" smtClean="0"/>
              <a:t>промоције</a:t>
            </a:r>
            <a:r>
              <a:rPr lang="sr-Latn-CS" sz="3600" dirty="0" smtClean="0"/>
              <a:t> </a:t>
            </a:r>
            <a:r>
              <a:rPr lang="en-US" sz="3600" dirty="0" err="1" smtClean="0"/>
              <a:t>здравља</a:t>
            </a:r>
            <a:r>
              <a:rPr lang="sr-Latn-CS" sz="3600" dirty="0" smtClean="0"/>
              <a:t/>
            </a:r>
            <a:br>
              <a:rPr lang="sr-Latn-CS" sz="3600" dirty="0" smtClean="0"/>
            </a:br>
            <a:r>
              <a:rPr lang="en-US" sz="3600" dirty="0" err="1" smtClean="0"/>
              <a:t>Отава</a:t>
            </a:r>
            <a:r>
              <a:rPr lang="sr-Latn-CS" sz="3600" dirty="0" smtClean="0"/>
              <a:t> </a:t>
            </a:r>
            <a:r>
              <a:rPr lang="en-US" sz="3600" dirty="0" err="1" smtClean="0"/>
              <a:t>повеља</a:t>
            </a:r>
            <a:endParaRPr lang="sr-Latn-CS" sz="3600" dirty="0" smtClean="0"/>
          </a:p>
        </p:txBody>
      </p:sp>
      <p:sp>
        <p:nvSpPr>
          <p:cNvPr id="15363" name="Oval 4"/>
          <p:cNvSpPr>
            <a:spLocks noChangeArrowheads="1"/>
          </p:cNvSpPr>
          <p:nvPr/>
        </p:nvSpPr>
        <p:spPr bwMode="auto">
          <a:xfrm>
            <a:off x="3244850" y="2687638"/>
            <a:ext cx="2736850" cy="20161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/>
              <a:t>АКЦИЈА</a:t>
            </a:r>
            <a:endParaRPr lang="sr-Latn-CS" sz="2400" b="1"/>
          </a:p>
          <a:p>
            <a:pPr algn="ctr"/>
            <a:r>
              <a:rPr lang="en-US" sz="2400" b="1"/>
              <a:t>ПРОМОЦИЈЕ</a:t>
            </a:r>
            <a:endParaRPr lang="sr-Latn-CS" sz="2400" b="1"/>
          </a:p>
          <a:p>
            <a:pPr algn="ctr"/>
            <a:r>
              <a:rPr lang="en-US" sz="2400" b="1"/>
              <a:t>ЗДРАВЉА</a:t>
            </a:r>
            <a:endParaRPr lang="sr-Latn-CS" sz="2400" b="1"/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2884488" y="2543175"/>
            <a:ext cx="649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 flipV="1">
            <a:off x="5692775" y="2471738"/>
            <a:ext cx="7207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 flipH="1">
            <a:off x="2525713" y="4200525"/>
            <a:ext cx="792162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>
            <a:off x="5765800" y="4271963"/>
            <a:ext cx="8636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8" name="Line 9"/>
          <p:cNvSpPr>
            <a:spLocks noChangeShapeType="1"/>
          </p:cNvSpPr>
          <p:nvPr/>
        </p:nvSpPr>
        <p:spPr bwMode="auto">
          <a:xfrm>
            <a:off x="4541838" y="470376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5643563" y="1492250"/>
            <a:ext cx="2232025" cy="1008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СТВАРАЊЕ</a:t>
            </a:r>
            <a:r>
              <a:rPr lang="sr-Latn-CS" sz="1600"/>
              <a:t> </a:t>
            </a:r>
            <a:r>
              <a:rPr lang="en-US" sz="1600"/>
              <a:t>ОКОЛИНЕ</a:t>
            </a:r>
            <a:endParaRPr lang="sr-Latn-CS" sz="1600"/>
          </a:p>
          <a:p>
            <a:pPr algn="ctr"/>
            <a:r>
              <a:rPr lang="en-US" sz="1600"/>
              <a:t>КОЈА</a:t>
            </a:r>
            <a:r>
              <a:rPr lang="sr-Latn-CS" sz="1600"/>
              <a:t> </a:t>
            </a:r>
            <a:r>
              <a:rPr lang="en-US" sz="1600"/>
              <a:t>ПРУЖА</a:t>
            </a:r>
            <a:endParaRPr lang="sr-Latn-CS" sz="1600"/>
          </a:p>
          <a:p>
            <a:pPr algn="ctr"/>
            <a:r>
              <a:rPr lang="en-US" sz="1600"/>
              <a:t>ПОДРШКУ</a:t>
            </a:r>
            <a:endParaRPr lang="sr-Latn-CS" sz="1600"/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6629400" y="3840163"/>
            <a:ext cx="1800225" cy="1008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ЈАЧАЊЕ</a:t>
            </a:r>
            <a:r>
              <a:rPr lang="sr-Latn-CS" sz="1600"/>
              <a:t> </a:t>
            </a:r>
            <a:r>
              <a:rPr lang="en-US" sz="1600"/>
              <a:t>АКЦИЈЕ</a:t>
            </a:r>
            <a:endParaRPr lang="sr-Latn-CS" sz="1600"/>
          </a:p>
          <a:p>
            <a:pPr algn="ctr"/>
            <a:r>
              <a:rPr lang="en-US" sz="1600"/>
              <a:t>У</a:t>
            </a:r>
            <a:r>
              <a:rPr lang="sr-Latn-CS" sz="1600"/>
              <a:t> </a:t>
            </a:r>
            <a:r>
              <a:rPr lang="en-US" sz="1600"/>
              <a:t>ЗАЈЕДНИЦИ</a:t>
            </a:r>
            <a:endParaRPr lang="sr-Latn-CS" sz="1600"/>
          </a:p>
        </p:txBody>
      </p:sp>
      <p:sp>
        <p:nvSpPr>
          <p:cNvPr id="15371" name="Rectangle 14"/>
          <p:cNvSpPr>
            <a:spLocks noChangeArrowheads="1"/>
          </p:cNvSpPr>
          <p:nvPr/>
        </p:nvSpPr>
        <p:spPr bwMode="auto">
          <a:xfrm>
            <a:off x="3533775" y="5214938"/>
            <a:ext cx="2181225" cy="9350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РЕОРИЈЕНТАЦИЈА</a:t>
            </a:r>
            <a:endParaRPr lang="sr-Latn-CS" b="1">
              <a:solidFill>
                <a:srgbClr val="FF0000"/>
              </a:solidFill>
            </a:endParaRPr>
          </a:p>
          <a:p>
            <a:pPr algn="ctr"/>
            <a:r>
              <a:rPr lang="en-US" b="1">
                <a:solidFill>
                  <a:srgbClr val="FF0000"/>
                </a:solidFill>
              </a:rPr>
              <a:t>ЗДРАВСТВЕНЕ</a:t>
            </a:r>
            <a:endParaRPr lang="sr-Latn-CS" b="1">
              <a:solidFill>
                <a:srgbClr val="FF0000"/>
              </a:solidFill>
            </a:endParaRPr>
          </a:p>
          <a:p>
            <a:pPr algn="ctr"/>
            <a:r>
              <a:rPr lang="en-US" b="1">
                <a:solidFill>
                  <a:srgbClr val="FF0000"/>
                </a:solidFill>
              </a:rPr>
              <a:t>СЛУЖБЕ</a:t>
            </a:r>
            <a:endParaRPr lang="sr-Latn-CS" b="1">
              <a:solidFill>
                <a:srgbClr val="FF0000"/>
              </a:solidFill>
            </a:endParaRPr>
          </a:p>
        </p:txBody>
      </p:sp>
      <p:sp>
        <p:nvSpPr>
          <p:cNvPr id="15372" name="Rectangle 15"/>
          <p:cNvSpPr>
            <a:spLocks noChangeArrowheads="1"/>
          </p:cNvSpPr>
          <p:nvPr/>
        </p:nvSpPr>
        <p:spPr bwMode="auto">
          <a:xfrm>
            <a:off x="1012825" y="4632325"/>
            <a:ext cx="1871663" cy="1152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РАЗВОЈ</a:t>
            </a:r>
            <a:endParaRPr lang="sr-Latn-CS"/>
          </a:p>
          <a:p>
            <a:pPr algn="ctr"/>
            <a:r>
              <a:rPr lang="en-US"/>
              <a:t>ЛИЧНИХ</a:t>
            </a:r>
            <a:endParaRPr lang="sr-Latn-CS"/>
          </a:p>
          <a:p>
            <a:pPr algn="ctr"/>
            <a:r>
              <a:rPr lang="en-US"/>
              <a:t>ВЕШТИНА</a:t>
            </a:r>
            <a:endParaRPr lang="sr-Latn-CS"/>
          </a:p>
        </p:txBody>
      </p:sp>
      <p:sp>
        <p:nvSpPr>
          <p:cNvPr id="15373" name="Rectangle 17"/>
          <p:cNvSpPr>
            <a:spLocks noChangeArrowheads="1"/>
          </p:cNvSpPr>
          <p:nvPr/>
        </p:nvSpPr>
        <p:spPr bwMode="auto">
          <a:xfrm>
            <a:off x="1012825" y="1679575"/>
            <a:ext cx="2339975" cy="12239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ИЗГРАДЊА</a:t>
            </a:r>
            <a:r>
              <a:rPr lang="sr-Latn-CS"/>
              <a:t> </a:t>
            </a:r>
            <a:r>
              <a:rPr lang="en-US"/>
              <a:t>ЗДРАВЕ</a:t>
            </a:r>
            <a:endParaRPr lang="sr-Latn-CS"/>
          </a:p>
          <a:p>
            <a:pPr algn="ctr"/>
            <a:r>
              <a:rPr lang="en-US"/>
              <a:t>ЈАВНЕ</a:t>
            </a:r>
            <a:r>
              <a:rPr lang="sr-Latn-CS"/>
              <a:t> </a:t>
            </a:r>
            <a:r>
              <a:rPr lang="en-US"/>
              <a:t>ПОЛИТИКЕ</a:t>
            </a:r>
            <a:endParaRPr lang="sr-Latn-CS"/>
          </a:p>
        </p:txBody>
      </p:sp>
      <p:pic>
        <p:nvPicPr>
          <p:cNvPr id="15" name="~PP770.WAV">
            <a:hlinkClick r:id="" action="ppaction://media"/>
          </p:cNvPr>
          <p:cNvPicPr>
            <a:picLocks noRot="1" noChangeAspect="1"/>
          </p:cNvPicPr>
          <p:nvPr>
            <a:wavAudioFile r:embed="rId1" name="~PP770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78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0"/>
            <a:ext cx="82296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err="1" smtClean="0"/>
              <a:t>Модел</a:t>
            </a:r>
            <a:r>
              <a:rPr lang="sr-Latn-CS" sz="3600" dirty="0" smtClean="0"/>
              <a:t> </a:t>
            </a:r>
            <a:r>
              <a:rPr lang="en-US" sz="3600" dirty="0" err="1" smtClean="0"/>
              <a:t>промоције</a:t>
            </a:r>
            <a:r>
              <a:rPr lang="sr-Latn-CS" sz="3600" dirty="0" smtClean="0"/>
              <a:t> </a:t>
            </a:r>
            <a:r>
              <a:rPr lang="en-US" sz="3600" dirty="0" err="1" smtClean="0"/>
              <a:t>здравља</a:t>
            </a:r>
            <a:endParaRPr lang="sr-Latn-CS" sz="3600" dirty="0" smtClean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643063" y="1071563"/>
            <a:ext cx="5715000" cy="4714875"/>
            <a:chOff x="1643063" y="1571625"/>
            <a:chExt cx="5715000" cy="4714875"/>
          </a:xfrm>
        </p:grpSpPr>
        <p:sp>
          <p:nvSpPr>
            <p:cNvPr id="16389" name="Oval 4"/>
            <p:cNvSpPr>
              <a:spLocks noChangeArrowheads="1"/>
            </p:cNvSpPr>
            <p:nvPr/>
          </p:nvSpPr>
          <p:spPr bwMode="auto">
            <a:xfrm>
              <a:off x="1643063" y="1608138"/>
              <a:ext cx="3124200" cy="2736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b="1">
                  <a:solidFill>
                    <a:schemeClr val="tx2"/>
                  </a:solidFill>
                </a:rPr>
                <a:t>ЗДРАВСТВЕНО</a:t>
              </a:r>
              <a:endParaRPr lang="sr-Latn-CS" b="1">
                <a:solidFill>
                  <a:schemeClr val="tx2"/>
                </a:solidFill>
              </a:endParaRPr>
            </a:p>
            <a:p>
              <a:r>
                <a:rPr lang="en-US" b="1">
                  <a:solidFill>
                    <a:schemeClr val="tx2"/>
                  </a:solidFill>
                </a:rPr>
                <a:t>ВАСПИТАЊЕ</a:t>
              </a:r>
              <a:endParaRPr lang="sr-Latn-CS" b="1">
                <a:solidFill>
                  <a:schemeClr val="tx2"/>
                </a:solidFill>
              </a:endParaRPr>
            </a:p>
          </p:txBody>
        </p:sp>
        <p:sp>
          <p:nvSpPr>
            <p:cNvPr id="16390" name="Oval 5"/>
            <p:cNvSpPr>
              <a:spLocks noChangeArrowheads="1"/>
            </p:cNvSpPr>
            <p:nvPr/>
          </p:nvSpPr>
          <p:spPr bwMode="auto">
            <a:xfrm>
              <a:off x="4119563" y="1571625"/>
              <a:ext cx="3238500" cy="2844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sr-Cyrl-CS"/>
                <a:t>  </a:t>
              </a:r>
              <a:r>
                <a:rPr lang="sr-Cyrl-CS" sz="2000" b="1">
                  <a:solidFill>
                    <a:schemeClr val="accent2"/>
                  </a:solidFill>
                </a:rPr>
                <a:t>ОСТАЛЕ</a:t>
              </a:r>
            </a:p>
            <a:p>
              <a:pPr algn="ctr"/>
              <a:r>
                <a:rPr lang="sr-Cyrl-CS" sz="2000" b="1">
                  <a:solidFill>
                    <a:schemeClr val="accent2"/>
                  </a:solidFill>
                </a:rPr>
                <a:t>   МЕРЕ</a:t>
              </a:r>
            </a:p>
          </p:txBody>
        </p:sp>
        <p:sp>
          <p:nvSpPr>
            <p:cNvPr id="16391" name="Oval 6"/>
            <p:cNvSpPr>
              <a:spLocks noChangeArrowheads="1"/>
            </p:cNvSpPr>
            <p:nvPr/>
          </p:nvSpPr>
          <p:spPr bwMode="auto">
            <a:xfrm>
              <a:off x="2786063" y="3408363"/>
              <a:ext cx="3206750" cy="2878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r-Cyrl-CS"/>
            </a:p>
            <a:p>
              <a:pPr algn="ctr"/>
              <a:r>
                <a:rPr lang="sr-Cyrl-CS" sz="2000" b="1">
                  <a:solidFill>
                    <a:srgbClr val="00B050"/>
                  </a:solidFill>
                </a:rPr>
                <a:t>ПРЕВЕНЦИЈА</a:t>
              </a:r>
            </a:p>
          </p:txBody>
        </p:sp>
        <p:sp>
          <p:nvSpPr>
            <p:cNvPr id="16392" name="AutoShape 7"/>
            <p:cNvSpPr>
              <a:spLocks noChangeArrowheads="1"/>
            </p:cNvSpPr>
            <p:nvPr/>
          </p:nvSpPr>
          <p:spPr bwMode="auto">
            <a:xfrm>
              <a:off x="3578225" y="3656013"/>
              <a:ext cx="288925" cy="360362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3" name="AutoShape 8"/>
            <p:cNvSpPr>
              <a:spLocks noChangeArrowheads="1"/>
            </p:cNvSpPr>
            <p:nvPr/>
          </p:nvSpPr>
          <p:spPr bwMode="auto">
            <a:xfrm>
              <a:off x="4298950" y="2720975"/>
              <a:ext cx="288925" cy="360363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4" name="AutoShape 9"/>
            <p:cNvSpPr>
              <a:spLocks noChangeArrowheads="1"/>
            </p:cNvSpPr>
            <p:nvPr/>
          </p:nvSpPr>
          <p:spPr bwMode="auto">
            <a:xfrm>
              <a:off x="4946650" y="3729038"/>
              <a:ext cx="288925" cy="360362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5" name="AutoShape 10"/>
            <p:cNvSpPr>
              <a:spLocks noChangeArrowheads="1"/>
            </p:cNvSpPr>
            <p:nvPr/>
          </p:nvSpPr>
          <p:spPr bwMode="auto">
            <a:xfrm>
              <a:off x="4225925" y="5168900"/>
              <a:ext cx="288925" cy="360363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6" name="AutoShape 11"/>
            <p:cNvSpPr>
              <a:spLocks noChangeArrowheads="1"/>
            </p:cNvSpPr>
            <p:nvPr/>
          </p:nvSpPr>
          <p:spPr bwMode="auto">
            <a:xfrm>
              <a:off x="6215063" y="2000250"/>
              <a:ext cx="288925" cy="360363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7" name="AutoShape 12"/>
            <p:cNvSpPr>
              <a:spLocks noChangeArrowheads="1"/>
            </p:cNvSpPr>
            <p:nvPr/>
          </p:nvSpPr>
          <p:spPr bwMode="auto">
            <a:xfrm>
              <a:off x="2714625" y="1928813"/>
              <a:ext cx="288925" cy="360362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388" name="Rectangle 13"/>
          <p:cNvSpPr>
            <a:spLocks noChangeArrowheads="1"/>
          </p:cNvSpPr>
          <p:nvPr/>
        </p:nvSpPr>
        <p:spPr bwMode="auto">
          <a:xfrm>
            <a:off x="0" y="573325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/>
              <a:t>Adaptirano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: </a:t>
            </a:r>
            <a:r>
              <a:rPr lang="en-US" dirty="0" err="1"/>
              <a:t>Downie</a:t>
            </a:r>
            <a:r>
              <a:rPr lang="en-US" dirty="0"/>
              <a:t>, </a:t>
            </a:r>
            <a:r>
              <a:rPr lang="en-US" dirty="0" err="1"/>
              <a:t>Tannahill</a:t>
            </a:r>
            <a:r>
              <a:rPr lang="en-US" dirty="0"/>
              <a:t>, </a:t>
            </a:r>
            <a:r>
              <a:rPr lang="en-US" dirty="0" err="1"/>
              <a:t>Tannahill</a:t>
            </a:r>
            <a:r>
              <a:rPr lang="en-US" dirty="0"/>
              <a:t> Health Promotion Models and </a:t>
            </a:r>
            <a:r>
              <a:rPr lang="en-US" dirty="0" err="1"/>
              <a:t>Values.Oxford</a:t>
            </a:r>
            <a:r>
              <a:rPr lang="en-US" dirty="0"/>
              <a:t> University Press, Oxford: 2005</a:t>
            </a:r>
            <a:endParaRPr lang="sr-Latn-CS" dirty="0"/>
          </a:p>
        </p:txBody>
      </p:sp>
      <p:pic>
        <p:nvPicPr>
          <p:cNvPr id="14" name="~PP442.WAV">
            <a:hlinkClick r:id="" action="ppaction://media"/>
          </p:cNvPr>
          <p:cNvPicPr>
            <a:picLocks noRot="1" noChangeAspect="1"/>
          </p:cNvPicPr>
          <p:nvPr>
            <a:wavAudioFile r:embed="rId1" name="~PP44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0"/>
            <a:ext cx="86868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err="1" smtClean="0"/>
              <a:t>Превенција</a:t>
            </a:r>
            <a:endParaRPr lang="sr-Latn-CS" sz="36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071563"/>
            <a:ext cx="9144000" cy="26876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 err="1" smtClean="0"/>
              <a:t>Смањивање</a:t>
            </a:r>
            <a:r>
              <a:rPr lang="sr-Latn-CS" dirty="0" smtClean="0"/>
              <a:t> </a:t>
            </a:r>
            <a:r>
              <a:rPr lang="en-US" dirty="0" err="1" smtClean="0"/>
              <a:t>ризика</a:t>
            </a:r>
            <a:r>
              <a:rPr lang="sr-Latn-CS" dirty="0" smtClean="0"/>
              <a:t> </a:t>
            </a:r>
            <a:r>
              <a:rPr lang="en-US" dirty="0" err="1" smtClean="0"/>
              <a:t>појаве</a:t>
            </a:r>
            <a:r>
              <a:rPr lang="sr-Latn-CS" dirty="0" smtClean="0"/>
              <a:t> </a:t>
            </a:r>
            <a:r>
              <a:rPr lang="en-US" dirty="0" err="1" smtClean="0"/>
              <a:t>патолошког</a:t>
            </a:r>
            <a:r>
              <a:rPr lang="en-US" dirty="0" smtClean="0"/>
              <a:t> </a:t>
            </a:r>
            <a:r>
              <a:rPr lang="en-US" dirty="0" err="1" smtClean="0"/>
              <a:t>процеса</a:t>
            </a:r>
            <a:r>
              <a:rPr lang="sr-Latn-CS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поремећаја</a:t>
            </a:r>
            <a:r>
              <a:rPr lang="sr-Latn-CS" dirty="0" smtClean="0"/>
              <a:t>, </a:t>
            </a:r>
            <a:r>
              <a:rPr lang="en-US" dirty="0" err="1" smtClean="0"/>
              <a:t>неспособности</a:t>
            </a:r>
            <a:r>
              <a:rPr lang="sr-Latn-CS" dirty="0" smtClean="0"/>
              <a:t>, </a:t>
            </a:r>
            <a:r>
              <a:rPr lang="en-US" dirty="0" err="1" smtClean="0"/>
              <a:t>хендикепа</a:t>
            </a:r>
            <a:r>
              <a:rPr lang="sr-Latn-CS" dirty="0" smtClean="0"/>
              <a:t> </a:t>
            </a:r>
            <a:r>
              <a:rPr lang="en-US" dirty="0" err="1" smtClean="0"/>
              <a:t>или</a:t>
            </a:r>
            <a:r>
              <a:rPr lang="sr-Latn-CS" dirty="0" smtClean="0"/>
              <a:t> </a:t>
            </a:r>
            <a:r>
              <a:rPr lang="en-US" dirty="0" err="1" smtClean="0"/>
              <a:t>неког</a:t>
            </a:r>
            <a:r>
              <a:rPr lang="sr-Latn-CS" dirty="0" smtClean="0"/>
              <a:t> </a:t>
            </a:r>
            <a:r>
              <a:rPr lang="en-US" dirty="0" err="1" smtClean="0"/>
              <a:t>другог</a:t>
            </a:r>
            <a:r>
              <a:rPr lang="sr-Latn-CS" dirty="0" smtClean="0"/>
              <a:t> </a:t>
            </a:r>
            <a:r>
              <a:rPr lang="en-US" dirty="0" err="1" smtClean="0"/>
              <a:t>нежељеног</a:t>
            </a:r>
            <a:r>
              <a:rPr lang="en-US" dirty="0" smtClean="0"/>
              <a:t> </a:t>
            </a:r>
            <a:r>
              <a:rPr lang="en-US" dirty="0" err="1" smtClean="0"/>
              <a:t>стања</a:t>
            </a:r>
            <a:r>
              <a:rPr lang="sr-Latn-CS" dirty="0" smtClean="0"/>
              <a:t> </a:t>
            </a:r>
            <a:r>
              <a:rPr lang="en-US" dirty="0" err="1" smtClean="0"/>
              <a:t>или</a:t>
            </a:r>
            <a:r>
              <a:rPr lang="sr-Latn-CS" dirty="0" smtClean="0"/>
              <a:t> </a:t>
            </a:r>
            <a:r>
              <a:rPr lang="en-US" dirty="0" err="1" smtClean="0"/>
              <a:t>феномена</a:t>
            </a:r>
            <a:r>
              <a:rPr lang="sr-Latn-CS" dirty="0" smtClean="0"/>
              <a:t>.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FontTx/>
              <a:buNone/>
            </a:pPr>
            <a:endParaRPr lang="sr-Latn-CS" dirty="0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rgbClr val="928FC7"/>
              </a:buClr>
              <a:buFont typeface="Wingdings" pitchFamily="2" charset="2"/>
              <a:buNone/>
            </a:pPr>
            <a:endParaRPr lang="en-US" b="1" i="1" dirty="0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rgbClr val="928FC7"/>
              </a:buClr>
              <a:buFont typeface="Wingdings" pitchFamily="2" charset="2"/>
              <a:buNone/>
            </a:pPr>
            <a:endParaRPr lang="en-US" b="1" i="1" dirty="0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rgbClr val="928FC7"/>
              </a:buClr>
              <a:buFont typeface="Wingdings" pitchFamily="2" charset="2"/>
              <a:buNone/>
            </a:pPr>
            <a:endParaRPr lang="en-US" b="1" i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084638" y="3500438"/>
            <a:ext cx="50593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r">
              <a:spcBef>
                <a:spcPct val="20000"/>
              </a:spcBef>
              <a:buClr>
                <a:srgbClr val="928FC7"/>
              </a:buClr>
              <a:defRPr/>
            </a:pPr>
            <a:r>
              <a:rPr lang="en-US" sz="2800" b="1" i="1" kern="0" dirty="0">
                <a:solidFill>
                  <a:srgbClr val="000000"/>
                </a:solidFill>
                <a:latin typeface="Arial"/>
                <a:cs typeface="Arial"/>
              </a:rPr>
              <a:t>Do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w</a:t>
            </a:r>
            <a:r>
              <a:rPr lang="en-US" sz="2800" b="1" i="1" kern="0" dirty="0" err="1">
                <a:solidFill>
                  <a:srgbClr val="000000"/>
                </a:solidFill>
                <a:latin typeface="Arial"/>
                <a:cs typeface="Arial"/>
              </a:rPr>
              <a:t>nie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US" sz="2800" b="1" i="1" kern="0" dirty="0">
                <a:solidFill>
                  <a:srgbClr val="000000"/>
                </a:solidFill>
                <a:latin typeface="Arial"/>
                <a:cs typeface="Arial"/>
              </a:rPr>
              <a:t>F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y</a:t>
            </a:r>
            <a:r>
              <a:rPr lang="en-US" sz="2800" b="1" i="1" kern="0" dirty="0" err="1">
                <a:solidFill>
                  <a:srgbClr val="000000"/>
                </a:solidFill>
                <a:latin typeface="Arial"/>
                <a:cs typeface="Arial"/>
              </a:rPr>
              <a:t>fe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US" sz="2800" b="1" i="1" kern="0" dirty="0" err="1">
                <a:solidFill>
                  <a:srgbClr val="000000"/>
                </a:solidFill>
                <a:latin typeface="Arial"/>
                <a:cs typeface="Arial"/>
              </a:rPr>
              <a:t>Tannahill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 1993</a:t>
            </a:r>
          </a:p>
        </p:txBody>
      </p:sp>
      <p:pic>
        <p:nvPicPr>
          <p:cNvPr id="17413" name="Picture 6" descr="http://ecx.images-amazon.com/images/I/41YWfQ21L9L._SY344_BO1,204,203,200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5975"/>
            <a:ext cx="2987824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3091.WAV">
            <a:hlinkClick r:id="" action="ppaction://media"/>
          </p:cNvPr>
          <p:cNvPicPr>
            <a:picLocks noRot="1" noChangeAspect="1"/>
          </p:cNvPicPr>
          <p:nvPr>
            <a:wavAudioFile r:embed="rId1" name="~PP3091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6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640"/>
            <a:ext cx="6870700" cy="644525"/>
          </a:xfrm>
        </p:spPr>
        <p:txBody>
          <a:bodyPr/>
          <a:lstStyle/>
          <a:p>
            <a:r>
              <a:rPr lang="sr-Cyrl-RS" sz="3200" dirty="0" smtClean="0">
                <a:cs typeface="Calibri" pitchFamily="34" charset="0"/>
              </a:rPr>
              <a:t>Здравствено</a:t>
            </a:r>
            <a:r>
              <a:rPr lang="sr-Latn-CS" sz="3200" dirty="0" smtClean="0">
                <a:cs typeface="Calibri" pitchFamily="34" charset="0"/>
              </a:rPr>
              <a:t> </a:t>
            </a:r>
            <a:r>
              <a:rPr lang="sr-Cyrl-RS" sz="3200" dirty="0" smtClean="0">
                <a:cs typeface="Calibri" pitchFamily="34" charset="0"/>
              </a:rPr>
              <a:t>васпитање</a:t>
            </a:r>
            <a:endParaRPr lang="en-US" sz="3200" dirty="0">
              <a:cs typeface="Calibri" pitchFamily="34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sr-Latn-CS" sz="2800" dirty="0" smtClean="0"/>
          </a:p>
          <a:p>
            <a:endParaRPr lang="sr-Latn-CS" dirty="0" smtClean="0"/>
          </a:p>
          <a:p>
            <a:r>
              <a:rPr lang="sr-Cyrl-RS" sz="2800" dirty="0" smtClean="0">
                <a:solidFill>
                  <a:schemeClr val="tx1"/>
                </a:solidFill>
              </a:rPr>
              <a:t>Активност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усмерена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на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унапређење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здравља</a:t>
            </a:r>
            <a:r>
              <a:rPr lang="sr-Latn-CS" sz="2800" dirty="0" smtClean="0">
                <a:solidFill>
                  <a:schemeClr val="tx1"/>
                </a:solidFill>
              </a:rPr>
              <a:t>, </a:t>
            </a:r>
            <a:r>
              <a:rPr lang="sr-Cyrl-RS" sz="2800" dirty="0" smtClean="0">
                <a:solidFill>
                  <a:schemeClr val="tx1"/>
                </a:solidFill>
              </a:rPr>
              <a:t>превенцију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болести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или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смањивање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њиховихпоследица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код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појединаца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група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путем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организованих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напора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на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мењанју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веровања</a:t>
            </a:r>
            <a:r>
              <a:rPr lang="sr-Latn-CS" sz="2800" dirty="0" smtClean="0">
                <a:solidFill>
                  <a:schemeClr val="tx1"/>
                </a:solidFill>
              </a:rPr>
              <a:t>, </a:t>
            </a:r>
            <a:r>
              <a:rPr lang="sr-Cyrl-RS" sz="2800" dirty="0" smtClean="0">
                <a:solidFill>
                  <a:schemeClr val="tx1"/>
                </a:solidFill>
              </a:rPr>
              <a:t>знања</a:t>
            </a:r>
            <a:r>
              <a:rPr lang="sr-Latn-CS" sz="2800" dirty="0" smtClean="0">
                <a:solidFill>
                  <a:schemeClr val="tx1"/>
                </a:solidFill>
              </a:rPr>
              <a:t>, </a:t>
            </a:r>
            <a:r>
              <a:rPr lang="sr-Cyrl-RS" sz="2800" dirty="0" smtClean="0">
                <a:solidFill>
                  <a:schemeClr val="tx1"/>
                </a:solidFill>
              </a:rPr>
              <a:t>ставова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понашања</a:t>
            </a:r>
            <a:r>
              <a:rPr lang="sr-Latn-CS" sz="2800" dirty="0" smtClean="0">
                <a:solidFill>
                  <a:schemeClr val="tx1"/>
                </a:solidFill>
              </a:rPr>
              <a:t>.</a:t>
            </a:r>
            <a:endParaRPr lang="sr-Latn-CS" sz="2800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sr-Latn-CS" sz="2800" dirty="0">
                <a:solidFill>
                  <a:schemeClr val="tx1"/>
                </a:solidFill>
              </a:rPr>
              <a:t>				</a:t>
            </a:r>
            <a:r>
              <a:rPr lang="sr-Latn-CS" sz="2800" b="1" dirty="0">
                <a:solidFill>
                  <a:schemeClr val="tx1"/>
                </a:solidFill>
              </a:rPr>
              <a:t>(</a:t>
            </a:r>
            <a:r>
              <a:rPr lang="sr-Latn-CS" sz="2000" b="1" dirty="0">
                <a:solidFill>
                  <a:schemeClr val="tx1"/>
                </a:solidFill>
              </a:rPr>
              <a:t>Downie, Fyfe, Tannahill, 1993)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4" name="~PP1377.WAV">
            <a:hlinkClick r:id="" action="ppaction://media"/>
          </p:cNvPr>
          <p:cNvPicPr>
            <a:picLocks noRot="1" noChangeAspect="1"/>
          </p:cNvPicPr>
          <p:nvPr>
            <a:wavAudioFile r:embed="rId1" name="~PP137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5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6632"/>
            <a:ext cx="6870700" cy="644525"/>
          </a:xfrm>
        </p:spPr>
        <p:txBody>
          <a:bodyPr/>
          <a:lstStyle/>
          <a:p>
            <a:r>
              <a:rPr lang="sr-Cyrl-RS" sz="3200" dirty="0" smtClean="0"/>
              <a:t>Остале</a:t>
            </a:r>
            <a:r>
              <a:rPr lang="sr-Latn-CS" sz="3200" dirty="0" smtClean="0"/>
              <a:t> </a:t>
            </a:r>
            <a:r>
              <a:rPr lang="sr-Cyrl-RS" sz="3200" dirty="0" smtClean="0"/>
              <a:t>мере</a:t>
            </a:r>
            <a:r>
              <a:rPr lang="sr-Latn-CS" sz="3200" dirty="0" smtClean="0"/>
              <a:t> </a:t>
            </a:r>
            <a:r>
              <a:rPr lang="sr-Cyrl-RS" sz="3200" dirty="0" smtClean="0"/>
              <a:t>промоције</a:t>
            </a:r>
            <a:r>
              <a:rPr lang="sr-Latn-CS" sz="3200" dirty="0" smtClean="0"/>
              <a:t> </a:t>
            </a:r>
            <a:r>
              <a:rPr lang="sr-Cyrl-RS" sz="3200" dirty="0" smtClean="0"/>
              <a:t>здравља</a:t>
            </a:r>
            <a:endParaRPr lang="en-US" sz="3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dirty="0" smtClean="0">
                <a:solidFill>
                  <a:schemeClr val="tx1"/>
                </a:solidFill>
              </a:rPr>
              <a:t>Мере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законске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или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фискалне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контроле</a:t>
            </a:r>
            <a:r>
              <a:rPr lang="sr-Latn-CS" dirty="0" smtClean="0">
                <a:solidFill>
                  <a:schemeClr val="tx1"/>
                </a:solidFill>
              </a:rPr>
              <a:t>, </a:t>
            </a:r>
            <a:r>
              <a:rPr lang="sr-Cyrl-RS" dirty="0" smtClean="0">
                <a:solidFill>
                  <a:schemeClr val="tx1"/>
                </a:solidFill>
              </a:rPr>
              <a:t>друге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регулативе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политике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добровољне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кодексе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понашања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са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циљем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да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се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подстакне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позитивно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понашање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превенира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болест</a:t>
            </a:r>
            <a:r>
              <a:rPr lang="sr-Latn-CS" dirty="0" smtClean="0">
                <a:solidFill>
                  <a:schemeClr val="tx1"/>
                </a:solidFill>
              </a:rPr>
              <a:t>. </a:t>
            </a:r>
            <a:endParaRPr lang="sr-Latn-CS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sr-Latn-CS" dirty="0">
                <a:solidFill>
                  <a:schemeClr val="tx1"/>
                </a:solidFill>
              </a:rPr>
              <a:t>				</a:t>
            </a:r>
            <a:r>
              <a:rPr lang="sr-Latn-CS" sz="2000" b="1" dirty="0">
                <a:solidFill>
                  <a:schemeClr val="tx1"/>
                </a:solidFill>
              </a:rPr>
              <a:t>(Downie, Fyfe, Tannahill, 1993)</a:t>
            </a:r>
            <a:endParaRPr lang="en-US" sz="2000" b="1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~PP1772.WAV">
            <a:hlinkClick r:id="" action="ppaction://media"/>
          </p:cNvPr>
          <p:cNvPicPr>
            <a:picLocks noRot="1" noChangeAspect="1"/>
          </p:cNvPicPr>
          <p:nvPr>
            <a:wavAudioFile r:embed="rId1" name="~PP177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6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92088"/>
          </a:xfrm>
        </p:spPr>
        <p:txBody>
          <a:bodyPr>
            <a:noAutofit/>
          </a:bodyPr>
          <a:lstStyle/>
          <a:p>
            <a:r>
              <a:rPr lang="sr-Cyrl-CS" sz="3200" dirty="0" smtClean="0"/>
              <a:t>Садржај </a:t>
            </a:r>
            <a:r>
              <a:rPr lang="sr-Cyrl-RS" sz="3200" dirty="0" smtClean="0"/>
              <a:t>и методе </a:t>
            </a:r>
            <a:r>
              <a:rPr lang="sr-Cyrl-CS" sz="3200" dirty="0" smtClean="0"/>
              <a:t>здравствено</a:t>
            </a:r>
            <a:r>
              <a:rPr lang="sr-Cyrl-RS" sz="3200" dirty="0" smtClean="0"/>
              <a:t>-</a:t>
            </a:r>
            <a:r>
              <a:rPr lang="sr-Cyrl-CS" sz="3200" dirty="0" smtClean="0"/>
              <a:t>васпитног рада</a:t>
            </a:r>
            <a:r>
              <a:rPr lang="sr-Latn-RS" sz="3200" dirty="0" smtClean="0"/>
              <a:t/>
            </a:r>
            <a:br>
              <a:rPr lang="sr-Latn-R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pPr algn="ctr">
              <a:buNone/>
            </a:pPr>
            <a:r>
              <a:rPr lang="sr-Latn-RS" b="1" dirty="0" smtClean="0">
                <a:latin typeface="Times New Roman" pitchFamily="18" charset="0"/>
              </a:rPr>
              <a:t>    </a:t>
            </a:r>
            <a:endParaRPr lang="sr-Latn-RS" sz="3600" dirty="0" smtClean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7584" y="1412777"/>
            <a:ext cx="72728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Cyrl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Методама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здравствено-васпитног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рада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може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помоћи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људима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да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разумеју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своје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понашање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као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начине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његовог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утицаја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здравље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стимулише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се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понашање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које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подстиче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здравље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потпомаже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лечење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рехабилитацију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 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Садржај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рада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здравственом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васпитању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зависи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од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потреба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приоритета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политике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шире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или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уже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друштвене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заједнице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група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породице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појединаца</a:t>
            </a:r>
            <a:r>
              <a:rPr lang="sr-Cyrl-RS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~PP180.WAV">
            <a:hlinkClick r:id="" action="ppaction://media"/>
          </p:cNvPr>
          <p:cNvPicPr>
            <a:picLocks noRot="1" noChangeAspect="1"/>
          </p:cNvPicPr>
          <p:nvPr>
            <a:wavAudioFile r:embed="rId1" name="~PP18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1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Здравствено-васпитне потребе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CS" sz="2400" dirty="0" smtClean="0">
              <a:solidFill>
                <a:schemeClr val="tx1"/>
              </a:solidFill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Нормативне потребе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</a:rPr>
              <a:t>- дефинише стручњак, професионалац, често су дефинисане и законом, нпр. васпитни рад са трудницама</a:t>
            </a:r>
            <a:r>
              <a:rPr lang="sr-Cyrl-RS" sz="2400" dirty="0" smtClean="0">
                <a:solidFill>
                  <a:schemeClr val="tx1"/>
                </a:solidFill>
              </a:rPr>
              <a:t> (хигијенско-дијетет. режим, заштита од вирусних инфекција у прва три месеца, штетност пушења за плод...). Дефинише их  и сваки стручњак у конкретној ситуацији</a:t>
            </a: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Опажене потребе – потребе које сами људи осећају, оно што би они желели да науче.  нпр. Млади људи би желели бише информација о репродуктивном здрављу.</a:t>
            </a:r>
            <a:endParaRPr lang="sr-Cyrl-RS" sz="2400" dirty="0" smtClean="0">
              <a:solidFill>
                <a:schemeClr val="tx1"/>
              </a:solidFill>
            </a:endParaRPr>
          </a:p>
          <a:p>
            <a:endParaRPr lang="sr-Latn-CS" sz="2400" dirty="0" smtClean="0">
              <a:solidFill>
                <a:schemeClr val="tx2"/>
              </a:solidFill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hlink"/>
                </a:solidFill>
                <a:latin typeface="+mn-lt"/>
              </a:rPr>
              <a:t>. </a:t>
            </a:r>
            <a:endParaRPr lang="en-US" sz="2400" dirty="0">
              <a:latin typeface="+mn-lt"/>
            </a:endParaRPr>
          </a:p>
        </p:txBody>
      </p:sp>
      <p:pic>
        <p:nvPicPr>
          <p:cNvPr id="4" name="~PP3454.WAV">
            <a:hlinkClick r:id="" action="ppaction://media"/>
          </p:cNvPr>
          <p:cNvPicPr>
            <a:picLocks noRot="1" noChangeAspect="1"/>
          </p:cNvPicPr>
          <p:nvPr>
            <a:wavAudioFile r:embed="rId1" name="~PP345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2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3399"/>
                </a:solidFill>
              </a:rPr>
              <a:t>Категорије понашања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endParaRPr lang="sr-Latn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Здраво понашање – свака активност коју предузима особа која себе сматра здравом у циљу превенирања болести или њеном откривању у асимптоматском стању</a:t>
            </a:r>
          </a:p>
          <a:p>
            <a:pPr>
              <a:lnSpc>
                <a:spcPct val="80000"/>
              </a:lnSpc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Болесно понашање – свака активност коју предузима особа која се осећа болесном у циљу дефинисања свог здравственог стања и налажења адекватног лека</a:t>
            </a:r>
          </a:p>
          <a:p>
            <a:pPr>
              <a:lnSpc>
                <a:spcPct val="80000"/>
              </a:lnSpc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Понашање болесне улоге - свака активност коју предузима особа која себе сматра болесном у циљу побољшања свог здравља.</a:t>
            </a:r>
          </a:p>
          <a:p>
            <a:pPr>
              <a:lnSpc>
                <a:spcPct val="80000"/>
              </a:lnSpc>
              <a:buNone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      </a:t>
            </a:r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</a:rPr>
              <a:t>      </a:t>
            </a:r>
            <a:r>
              <a:rPr lang="sr-Cyrl-CS" sz="2400" dirty="0" smtClean="0">
                <a:solidFill>
                  <a:schemeClr val="tx1"/>
                </a:solidFill>
                <a:latin typeface="Times New Roman" pitchFamily="18" charset="0"/>
              </a:rPr>
              <a:t>   </a:t>
            </a:r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</a:rPr>
              <a:t>Kasl i Kob, 1966</a:t>
            </a:r>
            <a:endParaRPr lang="sr-Latn-CS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~PP1761.WAV">
            <a:hlinkClick r:id="" action="ppaction://media"/>
          </p:cNvPr>
          <p:cNvPicPr>
            <a:picLocks noRot="1" noChangeAspect="1"/>
          </p:cNvPicPr>
          <p:nvPr>
            <a:wavAudioFile r:embed="rId1" name="~PP176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6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Здравствено-васпитне потребе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Изражене потребе – дефинисане оним што људи </a:t>
            </a:r>
            <a:r>
              <a:rPr lang="sr-Cyrl-CS" sz="2400" b="1" dirty="0" smtClean="0">
                <a:solidFill>
                  <a:schemeClr val="tx1"/>
                </a:solidFill>
              </a:rPr>
              <a:t>кажу</a:t>
            </a:r>
            <a:r>
              <a:rPr lang="sr-Cyrl-CS" sz="2400" dirty="0" smtClean="0">
                <a:solidFill>
                  <a:schemeClr val="tx1"/>
                </a:solidFill>
              </a:rPr>
              <a:t> да им је потребно, односно оно што би они желели да науче нпр. третман за скидање прекомерних килограма</a:t>
            </a:r>
            <a:r>
              <a:rPr lang="sr-Cyrl-RS" sz="2400" dirty="0" smtClean="0">
                <a:solidFill>
                  <a:schemeClr val="tx1"/>
                </a:solidFill>
              </a:rPr>
              <a:t>. </a:t>
            </a:r>
          </a:p>
          <a:p>
            <a:endParaRPr lang="sr-Latn-CS" sz="2400" dirty="0" smtClean="0">
              <a:solidFill>
                <a:schemeClr val="tx1"/>
              </a:solidFill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Компаративне потребе – дефинишу се компарацијом сличних група људи од којих једни добијају неке здравствено-васпитне услуге нпр. ако у једној здравственој организацији постоји здр. васп. програм у области заштите на раду који даје добре резултате,  постоји потреба да се такав програм уведе и у другим организацијама.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pic>
        <p:nvPicPr>
          <p:cNvPr id="4" name="~PP3347.WAV">
            <a:hlinkClick r:id="" action="ppaction://media"/>
          </p:cNvPr>
          <p:cNvPicPr>
            <a:picLocks noRot="1" noChangeAspect="1"/>
          </p:cNvPicPr>
          <p:nvPr>
            <a:wavAudioFile r:embed="rId1" name="~PP334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2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3200" dirty="0" smtClean="0">
                <a:cs typeface="Calibri" pitchFamily="34" charset="0"/>
              </a:rPr>
              <a:t>Препознавање и процењивање потреба</a:t>
            </a:r>
            <a:endParaRPr lang="en-US" sz="3200" dirty="0"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Формалне методе: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претраживање литературе о култури и начину живота људи чије потребе испитујемо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подаци о здравственом стању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и истраживање важнијих здравствених проблема</a:t>
            </a: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путем упитника и интервјуа</a:t>
            </a:r>
            <a:endParaRPr lang="sr-Cyrl-C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издвајање и рангирање приоритетних проблема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дефинисање здравствено-васпитних потреба</a:t>
            </a:r>
            <a:endParaRPr lang="sr-Latn-C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endParaRPr lang="en-US" dirty="0"/>
          </a:p>
        </p:txBody>
      </p:sp>
      <p:pic>
        <p:nvPicPr>
          <p:cNvPr id="4" name="~PP804.WAV">
            <a:hlinkClick r:id="" action="ppaction://media"/>
          </p:cNvPr>
          <p:cNvPicPr>
            <a:picLocks noRot="1" noChangeAspect="1"/>
          </p:cNvPicPr>
          <p:nvPr>
            <a:wavAudioFile r:embed="rId1" name="~PP80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3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3200" dirty="0" smtClean="0">
                <a:cs typeface="Calibri" pitchFamily="34" charset="0"/>
              </a:rPr>
              <a:t>Препознавање и процењивање потреба</a:t>
            </a:r>
            <a:endParaRPr lang="en-US" sz="3200" dirty="0"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+mn-lt"/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Неформалне методе:</a:t>
            </a:r>
            <a:endParaRPr lang="en-US" sz="2400" b="1" dirty="0" smtClean="0">
              <a:solidFill>
                <a:schemeClr val="tx1"/>
              </a:solidFill>
              <a:latin typeface="Agency FB" pitchFamily="34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посматрање (услова живота и рада, начинима понашања људи,...) и неформални </a:t>
            </a:r>
            <a:r>
              <a:rPr lang="sr-Cyrl-RS" sz="2400" dirty="0" smtClean="0">
                <a:solidFill>
                  <a:schemeClr val="tx1"/>
                </a:solidFill>
              </a:rPr>
              <a:t>разговори са локалним стручњацима могу да открију њихове ставове и знања о проблемима људи из перспективе појединих професија као што су образовање, здравство, правна и економска струка. </a:t>
            </a:r>
          </a:p>
          <a:p>
            <a:pPr>
              <a:lnSpc>
                <a:spcPct val="8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Разговори са особама које припадају групама значајним за здравствено-васпитни рад као што су труднице, породиље, омладина и друге, омогућују сагледавање њиховог положаја, њихових жеља и захтева у односу на здравствено- васпитне активности.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~PP224.WAV">
            <a:hlinkClick r:id="" action="ppaction://media"/>
          </p:cNvPr>
          <p:cNvPicPr>
            <a:picLocks noRot="1" noChangeAspect="1"/>
          </p:cNvPicPr>
          <p:nvPr>
            <a:wavAudioFile r:embed="rId1" name="~PP22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19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R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sr-Cyrl-R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sr-Cyrl-R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en-US" sz="2400" dirty="0" err="1" smtClean="0">
                <a:solidFill>
                  <a:schemeClr val="tx1"/>
                </a:solidFill>
              </a:rPr>
              <a:t>Сагледавањем</a:t>
            </a:r>
            <a:r>
              <a:rPr lang="en-US" sz="2400" dirty="0" smtClean="0">
                <a:solidFill>
                  <a:schemeClr val="tx1"/>
                </a:solidFill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</a:rPr>
              <a:t>процењивањем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здравствено-васпитних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потреба</a:t>
            </a:r>
            <a:r>
              <a:rPr lang="en-US" sz="2400" dirty="0" smtClean="0">
                <a:solidFill>
                  <a:schemeClr val="tx1"/>
                </a:solidFill>
              </a:rPr>
              <a:t> у </a:t>
            </a:r>
            <a:r>
              <a:rPr lang="en-US" sz="2400" dirty="0" err="1" smtClean="0">
                <a:solidFill>
                  <a:schemeClr val="tx1"/>
                </a:solidFill>
              </a:rPr>
              <a:t>једној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средини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дефинише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основа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планирање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здравствено-васпитних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садржаја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специфичних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ту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средину</a:t>
            </a:r>
            <a:r>
              <a:rPr lang="en-US" sz="2400" dirty="0" smtClean="0">
                <a:solidFill>
                  <a:schemeClr val="tx1"/>
                </a:solidFill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</a:rPr>
              <a:t>људе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4" name="~PP1980.WAV">
            <a:hlinkClick r:id="" action="ppaction://media"/>
          </p:cNvPr>
          <p:cNvPicPr>
            <a:picLocks noRot="1" noChangeAspect="1"/>
          </p:cNvPicPr>
          <p:nvPr>
            <a:wavAudioFile r:embed="rId1" name="~PP198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sr-Cyrl-CS" sz="3600" dirty="0" smtClean="0">
                <a:latin typeface="+mn-lt"/>
              </a:rPr>
              <a:t>Методе и средства здравствено-васпитног рада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                                </a:t>
            </a:r>
          </a:p>
          <a:p>
            <a:pPr>
              <a:buNone/>
              <a:defRPr/>
            </a:pPr>
            <a:r>
              <a:rPr lang="sr-Cyrl-CS" sz="3200" dirty="0" smtClean="0">
                <a:solidFill>
                  <a:schemeClr val="tx1"/>
                </a:solidFill>
                <a:latin typeface="+mn-lt"/>
              </a:rPr>
              <a:t>  </a:t>
            </a:r>
            <a:r>
              <a:rPr lang="sr-Cyrl-CS" sz="3200" dirty="0" smtClean="0">
                <a:solidFill>
                  <a:schemeClr val="tx1"/>
                </a:solidFill>
              </a:rPr>
              <a:t>Методе </a:t>
            </a:r>
            <a:r>
              <a:rPr lang="sr-Cyrl-CS" sz="2400" dirty="0" smtClean="0">
                <a:solidFill>
                  <a:schemeClr val="tx1"/>
                </a:solidFill>
              </a:rPr>
              <a:t>се деле на :</a:t>
            </a:r>
          </a:p>
          <a:p>
            <a:pPr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Дидактичке методе рада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(класични, ех катедра приступ)</a:t>
            </a:r>
          </a:p>
          <a:p>
            <a:pPr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Сократске методе рада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(модернији, питања и одговори, дискусија)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Масовне -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масовни медији, предавања и сл.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Групне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-групни рад</a:t>
            </a:r>
          </a:p>
          <a:p>
            <a:pPr>
              <a:lnSpc>
                <a:spcPct val="90000"/>
              </a:lnSpc>
              <a:defRPr/>
            </a:pPr>
            <a:r>
              <a:rPr lang="sr-Cyrl-RS" sz="2400" b="1" dirty="0" smtClean="0">
                <a:solidFill>
                  <a:schemeClr val="tx1"/>
                </a:solidFill>
                <a:latin typeface="+mn-lt"/>
              </a:rPr>
              <a:t>И</a:t>
            </a: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ндивидуалне-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рад са појединцем.</a:t>
            </a:r>
            <a:endParaRPr lang="sr-Cyrl-R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en-US" sz="2400" dirty="0"/>
          </a:p>
        </p:txBody>
      </p:sp>
      <p:pic>
        <p:nvPicPr>
          <p:cNvPr id="4" name="~PP1585.WAV">
            <a:hlinkClick r:id="" action="ppaction://media"/>
          </p:cNvPr>
          <p:cNvPicPr>
            <a:picLocks noRot="1" noChangeAspect="1"/>
          </p:cNvPicPr>
          <p:nvPr>
            <a:wavAudioFile r:embed="rId1" name="~PP158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2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sr-Cyrl-CS" sz="3600" b="1" dirty="0" smtClean="0">
                <a:latin typeface="+mn-lt"/>
              </a:rPr>
              <a:t>Методе и средства здравствено-васпитног рада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                             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lang="sr-Cyrl-CS" dirty="0" smtClean="0">
                <a:solidFill>
                  <a:schemeClr val="tx1"/>
                </a:solidFill>
              </a:rPr>
              <a:t>Средства се деле на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sr-Cyrl-RS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b="1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Аудитивна: </a:t>
            </a:r>
            <a:r>
              <a:rPr lang="sr-Cyrl-CS" sz="2400" dirty="0" smtClean="0">
                <a:solidFill>
                  <a:schemeClr val="tx1"/>
                </a:solidFill>
              </a:rPr>
              <a:t>радио, магнетофон, грамофон,...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Визуелна: </a:t>
            </a:r>
            <a:r>
              <a:rPr lang="sr-Cyrl-CS" sz="2400" dirty="0" smtClean="0">
                <a:solidFill>
                  <a:schemeClr val="tx1"/>
                </a:solidFill>
              </a:rPr>
              <a:t>слајдови, слике, фотографије, стрипови, мапе, плакати, дијаграми, огласи, модели, карикатуре,...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Аудио-визуелна средства: </a:t>
            </a:r>
            <a:r>
              <a:rPr lang="sr-Cyrl-CS" sz="2400" dirty="0" smtClean="0">
                <a:solidFill>
                  <a:schemeClr val="tx1"/>
                </a:solidFill>
              </a:rPr>
              <a:t>филмови, видео траке, компјутерске игре, ...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Ова подела је начињена према томе на која 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чула</a:t>
            </a:r>
            <a:r>
              <a:rPr lang="sr-Cyrl-RS" sz="2400" dirty="0" smtClean="0">
                <a:solidFill>
                  <a:schemeClr val="tx1"/>
                </a:solidFill>
              </a:rPr>
              <a:t> делују,</a:t>
            </a:r>
            <a:r>
              <a:rPr lang="sr-Latn-CS" sz="2400" dirty="0" smtClean="0">
                <a:solidFill>
                  <a:schemeClr val="tx1"/>
                </a:solidFill>
              </a:rPr>
              <a:t> а не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пре</a:t>
            </a:r>
            <a:r>
              <a:rPr lang="sr-Latn-CS" sz="2400" dirty="0" smtClean="0">
                <a:solidFill>
                  <a:schemeClr val="tx1"/>
                </a:solidFill>
              </a:rPr>
              <a:t>према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суштинским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карактеристикама и њиховој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ефикасности. </a:t>
            </a: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en-US" sz="2400" dirty="0"/>
          </a:p>
        </p:txBody>
      </p:sp>
      <p:pic>
        <p:nvPicPr>
          <p:cNvPr id="4" name="~PP837.WAV">
            <a:hlinkClick r:id="" action="ppaction://media"/>
          </p:cNvPr>
          <p:cNvPicPr>
            <a:picLocks noRot="1" noChangeAspect="1"/>
          </p:cNvPicPr>
          <p:nvPr>
            <a:wavAudioFile r:embed="rId1" name="~PP8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5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4896"/>
            <a:ext cx="8229600" cy="1153616"/>
          </a:xfrm>
        </p:spPr>
        <p:txBody>
          <a:bodyPr>
            <a:normAutofit/>
          </a:bodyPr>
          <a:lstStyle/>
          <a:p>
            <a:pPr marL="609600" indent="-609600">
              <a:defRPr/>
            </a:pPr>
            <a:r>
              <a:rPr lang="en-US" sz="3200" dirty="0" smtClean="0">
                <a:latin typeface="+mn-lt"/>
              </a:rPr>
              <a:t>K</a:t>
            </a:r>
            <a:r>
              <a:rPr lang="sr-Cyrl-CS" sz="3200" dirty="0" smtClean="0">
                <a:latin typeface="+mn-lt"/>
              </a:rPr>
              <a:t>ласификацију здравствено-васпитних </a:t>
            </a:r>
            <a:r>
              <a:rPr lang="sr-Cyrl-RS" sz="3200" dirty="0" smtClean="0">
                <a:latin typeface="+mn-lt"/>
              </a:rPr>
              <a:t/>
            </a:r>
            <a:br>
              <a:rPr lang="sr-Cyrl-RS" sz="3200" dirty="0" smtClean="0">
                <a:latin typeface="+mn-lt"/>
              </a:rPr>
            </a:br>
            <a:r>
              <a:rPr lang="sr-Cyrl-CS" sz="3200" dirty="0" smtClean="0">
                <a:latin typeface="+mn-lt"/>
              </a:rPr>
              <a:t>стратегија (и метода и средстава</a:t>
            </a:r>
            <a:r>
              <a:rPr lang="en-US" sz="3200" dirty="0" smtClean="0">
                <a:latin typeface="+mn-lt"/>
              </a:rPr>
              <a:t>)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ru-RU" sz="2400" dirty="0" smtClean="0"/>
              <a:t> </a:t>
            </a:r>
            <a:endParaRPr lang="en-US" sz="2400" dirty="0" smtClean="0"/>
          </a:p>
          <a:p>
            <a:pPr marL="609600" indent="-609600">
              <a:buNone/>
              <a:defRPr/>
            </a:pPr>
            <a:endParaRPr lang="en-US" sz="2400" b="1" dirty="0" smtClean="0"/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1. </a:t>
            </a:r>
            <a:r>
              <a:rPr lang="sr-Cyrl-CS" b="1" dirty="0" smtClean="0">
                <a:solidFill>
                  <a:schemeClr val="tx1"/>
                </a:solidFill>
              </a:rPr>
              <a:t>Комуникацијске методе </a:t>
            </a:r>
            <a:endParaRPr lang="en-US" b="1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2. </a:t>
            </a:r>
            <a:r>
              <a:rPr lang="sr-Cyrl-CS" b="1" dirty="0" smtClean="0">
                <a:solidFill>
                  <a:schemeClr val="tx1"/>
                </a:solidFill>
              </a:rPr>
              <a:t>Стратегије стицања вештина </a:t>
            </a:r>
            <a:endParaRPr lang="en-US" b="1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3. </a:t>
            </a:r>
            <a:r>
              <a:rPr lang="sr-Cyrl-CS" b="1" dirty="0" smtClean="0">
                <a:solidFill>
                  <a:schemeClr val="tx1"/>
                </a:solidFill>
              </a:rPr>
              <a:t>Организационе методе</a:t>
            </a:r>
            <a:endParaRPr lang="en-US" b="1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endParaRPr lang="en-U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endParaRPr lang="en-U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</a:rPr>
              <a:t>                                          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</a:rPr>
              <a:t>Grin,1992</a:t>
            </a:r>
            <a:endParaRPr lang="sr-Latn-CS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endParaRPr lang="en-US" dirty="0"/>
          </a:p>
        </p:txBody>
      </p:sp>
      <p:pic>
        <p:nvPicPr>
          <p:cNvPr id="4" name="~PP2141.WAV">
            <a:hlinkClick r:id="" action="ppaction://media"/>
          </p:cNvPr>
          <p:cNvPicPr>
            <a:picLocks noRot="1" noChangeAspect="1"/>
          </p:cNvPicPr>
          <p:nvPr>
            <a:wavAudioFile r:embed="rId1" name="~PP214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95288" y="333375"/>
            <a:ext cx="4038600" cy="2185988"/>
          </a:xfrm>
        </p:spPr>
        <p:txBody>
          <a:bodyPr/>
          <a:lstStyle/>
          <a:p>
            <a:pPr>
              <a:buFontTx/>
              <a:buNone/>
            </a:pPr>
            <a:r>
              <a:rPr lang="sr-Cyrl-CS" sz="2000" b="1" u="sng" dirty="0"/>
              <a:t>Комуникацијске методе</a:t>
            </a:r>
            <a:endParaRPr lang="sr-Cyrl-CS" sz="2000" b="1" dirty="0"/>
          </a:p>
          <a:p>
            <a:r>
              <a:rPr lang="sr-Cyrl-CS" sz="2000" dirty="0" smtClean="0"/>
              <a:t>Предавања</a:t>
            </a:r>
            <a:endParaRPr lang="sr-Cyrl-CS" sz="2000" dirty="0"/>
          </a:p>
          <a:p>
            <a:r>
              <a:rPr lang="sr-Cyrl-CS" sz="2000" dirty="0"/>
              <a:t>Дискусије</a:t>
            </a:r>
          </a:p>
          <a:p>
            <a:r>
              <a:rPr lang="sr-Cyrl-CS" sz="2000" dirty="0"/>
              <a:t>Индивидуалне методе (интервју, саветовање)</a:t>
            </a:r>
          </a:p>
          <a:p>
            <a:r>
              <a:rPr lang="sr-Cyrl-CS" sz="2000" dirty="0"/>
              <a:t>Медијске технике (масовни медији, аудиовизуелна средства, програмско учење, едукативна ТВ)</a:t>
            </a:r>
            <a:endParaRPr lang="en-US" sz="2000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sr-Cyrl-CS" sz="2000" b="1" u="sng"/>
              <a:t>Организационе методе</a:t>
            </a:r>
            <a:endParaRPr lang="sr-Cyrl-CS" sz="2000" b="1"/>
          </a:p>
          <a:p>
            <a:r>
              <a:rPr lang="sr-Cyrl-CS" sz="2000"/>
              <a:t>Развој заједнице</a:t>
            </a:r>
          </a:p>
          <a:p>
            <a:r>
              <a:rPr lang="sr-Cyrl-CS" sz="2000"/>
              <a:t>Друштвене акције, кампање, рад са удружењима и групама за самопомоћ</a:t>
            </a:r>
          </a:p>
          <a:p>
            <a:r>
              <a:rPr lang="sr-Cyrl-CS" sz="2000"/>
              <a:t>Друштвено планирање и организациони развој</a:t>
            </a:r>
            <a:endParaRPr lang="en-US" sz="2000"/>
          </a:p>
        </p:txBody>
      </p:sp>
      <p:sp>
        <p:nvSpPr>
          <p:cNvPr id="10247" name="Rectangle 7"/>
          <p:cNvSpPr>
            <a:spLocks noGrp="1" noChangeArrowheads="1"/>
          </p:cNvSpPr>
          <p:nvPr>
            <p:ph sz="half" idx="3"/>
          </p:nvPr>
        </p:nvSpPr>
        <p:spPr>
          <a:xfrm>
            <a:off x="4500563" y="908050"/>
            <a:ext cx="4495800" cy="4525963"/>
          </a:xfrm>
        </p:spPr>
        <p:txBody>
          <a:bodyPr/>
          <a:lstStyle/>
          <a:p>
            <a:pPr>
              <a:buFontTx/>
              <a:buNone/>
            </a:pPr>
            <a:r>
              <a:rPr lang="sr-Cyrl-CS" sz="2000" b="1" u="sng"/>
              <a:t>Стратегије стицања вештина:</a:t>
            </a:r>
            <a:endParaRPr lang="sr-Cyrl-CS" sz="2000" b="1"/>
          </a:p>
          <a:p>
            <a:r>
              <a:rPr lang="sr-Cyrl-CS" sz="2000"/>
              <a:t>Групни рад</a:t>
            </a:r>
          </a:p>
          <a:p>
            <a:r>
              <a:rPr lang="sr-Cyrl-CS" sz="2000"/>
              <a:t>Стицање вештина (демонстрације, вежбе)</a:t>
            </a:r>
          </a:p>
          <a:p>
            <a:r>
              <a:rPr lang="sr-Cyrl-CS" sz="2000"/>
              <a:t>Симулације (игре, драматизације, социодраме, играње улоге, студије случаја, компјутеризовани модели, креативне радионице)</a:t>
            </a:r>
          </a:p>
          <a:p>
            <a:r>
              <a:rPr lang="sr-Cyrl-CS" sz="2000"/>
              <a:t>Едукативна истраживања</a:t>
            </a:r>
          </a:p>
          <a:p>
            <a:r>
              <a:rPr lang="sr-Cyrl-CS" sz="2000"/>
              <a:t>Моделовање</a:t>
            </a:r>
          </a:p>
          <a:p>
            <a:r>
              <a:rPr lang="sr-Cyrl-CS" sz="2000"/>
              <a:t>Модификација понашања</a:t>
            </a:r>
            <a:endParaRPr lang="en-US" sz="2000"/>
          </a:p>
        </p:txBody>
      </p:sp>
      <p:pic>
        <p:nvPicPr>
          <p:cNvPr id="5" name="~PP1032.WAV">
            <a:hlinkClick r:id="" action="ppaction://media"/>
          </p:cNvPr>
          <p:cNvPicPr>
            <a:picLocks noRot="1" noChangeAspect="1"/>
          </p:cNvPicPr>
          <p:nvPr>
            <a:wavAudioFile r:embed="rId1" name="~PP103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3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endParaRPr lang="en-U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</a:rPr>
              <a:t>1. </a:t>
            </a:r>
            <a:r>
              <a:rPr lang="sr-Cyrl-CS" sz="2400" dirty="0" smtClean="0">
                <a:solidFill>
                  <a:schemeClr val="tx1"/>
                </a:solidFill>
              </a:rPr>
              <a:t>Комуникацијске методе – засноване на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свим постојећим типовима комуникације: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endParaRPr lang="sr-Latn-CS" sz="2400" dirty="0" smtClean="0">
              <a:solidFill>
                <a:schemeClr val="tx1"/>
              </a:solidFill>
            </a:endParaRP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предавања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дискусије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индивидуалне – интервју, саветовање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медијске технике – масовни медији, аудиовизуелна средства, програмско учење (компјутерски програми, игре), едукативна ТВ.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pic>
        <p:nvPicPr>
          <p:cNvPr id="5" name="~PP2148.WAV">
            <a:hlinkClick r:id="" action="ppaction://media"/>
          </p:cNvPr>
          <p:cNvPicPr>
            <a:picLocks noRot="1" noChangeAspect="1"/>
          </p:cNvPicPr>
          <p:nvPr>
            <a:wavAudioFile r:embed="rId1" name="~PP214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 marL="609600" indent="-609600">
              <a:buNone/>
              <a:defRPr/>
            </a:pPr>
            <a:r>
              <a:rPr lang="sr-Cyrl-RS" sz="2400" dirty="0" smtClean="0">
                <a:solidFill>
                  <a:schemeClr val="tx2"/>
                </a:solidFill>
                <a:latin typeface="Times New Roman" pitchFamily="18" charset="0"/>
              </a:rPr>
              <a:t>     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  <a:t>2.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Метод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стицања вештина – методе тренинга:</a:t>
            </a: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buNone/>
              <a:defRPr/>
            </a:pP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групни рад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стицање вештина – демонстрација, вежбе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симулације – игре, драматизације, социодраме, играње улоге, студије случаја, компјутеризовани модели, креативне радионице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едукативна истраживања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моделовање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модификације понашања.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5" name="~PP34.WAV">
            <a:hlinkClick r:id="" action="ppaction://media"/>
          </p:cNvPr>
          <p:cNvPicPr>
            <a:picLocks noRot="1" noChangeAspect="1"/>
          </p:cNvPicPr>
          <p:nvPr>
            <a:wavAudioFile r:embed="rId1" name="~PP3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6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3399"/>
                </a:solidFill>
              </a:rPr>
              <a:t>Категорије понашања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616624"/>
          </a:xfrm>
        </p:spPr>
        <p:txBody>
          <a:bodyPr/>
          <a:lstStyle/>
          <a:p>
            <a:pPr>
              <a:buNone/>
            </a:pPr>
            <a:endParaRPr lang="sr-Cyrl-RS" dirty="0" smtClean="0"/>
          </a:p>
          <a:p>
            <a:r>
              <a:rPr lang="sr-Cyrl-RS" sz="2400" dirty="0" smtClean="0"/>
              <a:t>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П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онашања под ризиком – понашање здраве особе у вези са прикупљањем информација о ризицима по здравље, валидацији тих информација у односу на властита опредељења, као и на околинске утицаје и након тога доношење одлуке о прихватању или неприхватању ризичне улоге</a:t>
            </a:r>
            <a:r>
              <a:rPr lang="sr-Latn-RS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(И. Барић</a:t>
            </a:r>
            <a:r>
              <a:rPr lang="sr-Latn-RS" sz="2400" dirty="0" smtClean="0">
                <a:solidFill>
                  <a:schemeClr val="tx1"/>
                </a:solidFill>
                <a:latin typeface="+mn-lt"/>
              </a:rPr>
              <a:t>)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endParaRPr lang="sr-Cyrl-RS" sz="2400" dirty="0" smtClean="0">
              <a:solidFill>
                <a:schemeClr val="tx1"/>
              </a:solidFill>
              <a:latin typeface="+mn-lt"/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Понашање узимања ризика - концептуални оквир који повезује неколико карактеристичних облика који имају тенденцију да оштете здравље. ( нпр.коришћење дрога, алкохола,  ризично сексуално понашање)</a:t>
            </a:r>
          </a:p>
          <a:p>
            <a:r>
              <a:rPr lang="sr-Cyrl-CS" sz="2400" dirty="0" smtClean="0">
                <a:solidFill>
                  <a:schemeClr val="tx1"/>
                </a:solidFill>
              </a:rPr>
              <a:t>Свесно вољно ангажовање</a:t>
            </a:r>
            <a:r>
              <a:rPr lang="sr-Cyrl-CS" sz="2400" dirty="0" smtClean="0">
                <a:solidFill>
                  <a:schemeClr val="tx2"/>
                </a:solidFill>
              </a:rPr>
              <a:t>.</a:t>
            </a:r>
            <a:endParaRPr lang="sr-Latn-CS" sz="2400" dirty="0" smtClean="0">
              <a:solidFill>
                <a:schemeClr val="tx2"/>
              </a:solidFill>
            </a:endParaRPr>
          </a:p>
          <a:p>
            <a:endParaRPr lang="sr-Cyrl-RS" sz="2400" dirty="0" smtClean="0">
              <a:latin typeface="+mn-lt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r>
              <a:rPr lang="sr-Cyrl-RS" dirty="0" smtClean="0"/>
              <a:t>    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~PP424.WAV">
            <a:hlinkClick r:id="" action="ppaction://media"/>
          </p:cNvPr>
          <p:cNvPicPr>
            <a:picLocks noRot="1" noChangeAspect="1"/>
          </p:cNvPicPr>
          <p:nvPr>
            <a:wavAudioFile r:embed="rId1" name="~PP42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 marL="609600" indent="-609600" algn="ctr"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3.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Организационе методе – односе се на организовање људи ради мењања понашања у циљу побољшања здравља:</a:t>
            </a:r>
          </a:p>
          <a:p>
            <a:pPr marL="609600" indent="-609600" algn="ctr">
              <a:buNone/>
              <a:defRPr/>
            </a:pP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развој заједнице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друштвене акције, кампање, рад са удружењима и групама за самопомоћ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друштвено планирање и организациони развој.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4" name="~PP97.WAV">
            <a:hlinkClick r:id="" action="ppaction://media"/>
          </p:cNvPr>
          <p:cNvPicPr>
            <a:picLocks noRot="1" noChangeAspect="1"/>
          </p:cNvPicPr>
          <p:nvPr>
            <a:wavAudioFile r:embed="rId1" name="~PP9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 marL="609600" indent="-609600"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Предавање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је једносмерни процес »преношења знања« или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»покривања« одрђене научне области са едукативним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циљем. Најчешће веома бројни и пасивни аудиторијум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углавном нема утицаја на тему и садржај предавања које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одређује предавач</a:t>
            </a: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. </a:t>
            </a: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4" name="Picture 3" descr="prom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356992"/>
            <a:ext cx="428625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873.WAV">
            <a:hlinkClick r:id="" action="ppaction://media"/>
          </p:cNvPr>
          <p:cNvPicPr>
            <a:picLocks noRot="1" noChangeAspect="1"/>
          </p:cNvPicPr>
          <p:nvPr>
            <a:wavAudioFile r:embed="rId1" name="~PP873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3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>
              <a:lnSpc>
                <a:spcPct val="8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најстарији метод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најлакше примењив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најчешће коришћен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особине: једноставност, адаптибилност, економичност, практичност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даје најслабије ефекте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једносмерни процес преношења знања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пасивни аудиторијум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битна је способност предавача и средстава која он користи да привуче и одржи пажњу слушалаца</a:t>
            </a:r>
          </a:p>
          <a:p>
            <a:pPr>
              <a:lnSpc>
                <a:spcPct val="8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... </a:t>
            </a:r>
            <a:r>
              <a:rPr lang="en-US" sz="2400" dirty="0" err="1" smtClean="0">
                <a:solidFill>
                  <a:schemeClr val="tx1"/>
                </a:solidFill>
              </a:rPr>
              <a:t>данас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све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више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користе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модификације</a:t>
            </a:r>
            <a:r>
              <a:rPr lang="en-US" sz="2400" dirty="0" smtClean="0">
                <a:solidFill>
                  <a:schemeClr val="tx1"/>
                </a:solidFill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</a:rPr>
              <a:t>комбинације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предавања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другим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методама</a:t>
            </a:r>
            <a:r>
              <a:rPr lang="sr-Cyrl-RS" sz="2400" dirty="0" smtClean="0">
                <a:solidFill>
                  <a:schemeClr val="tx1"/>
                </a:solidFill>
              </a:rPr>
              <a:t>...</a:t>
            </a:r>
            <a:endParaRPr lang="sr-Cyrl-CS" sz="2400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4" name="~PP337.WAV">
            <a:hlinkClick r:id="" action="ppaction://media"/>
          </p:cNvPr>
          <p:cNvPicPr>
            <a:picLocks noRot="1" noChangeAspect="1"/>
          </p:cNvPicPr>
          <p:nvPr>
            <a:wavAudioFile r:embed="rId1" name="~PP3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21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Итервју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је метод рада са појединцем (директан контакт) у коме се током интеракције између особе која има проблем и особе која пружа помоћ у решавању тог проблема развија однос поверења и подршке са заједничким циљем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најчешће примењиван у лекарској пракси</a:t>
            </a:r>
          </a:p>
          <a:p>
            <a:pPr>
              <a:lnSpc>
                <a:spcPct val="8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крајњи циљ је решење индивидуалног проблема</a:t>
            </a:r>
          </a:p>
          <a:p>
            <a:pPr>
              <a:lnSpc>
                <a:spcPct val="8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има 4 фазе: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-дефиниција проблема,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-разјашњење зашто је то проблем,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-подршка особи да реши тај проблем,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-одабир најбољих решења.</a:t>
            </a:r>
          </a:p>
          <a:p>
            <a:pPr marL="609600" indent="-609600">
              <a:buNone/>
              <a:defRPr/>
            </a:pPr>
            <a:endParaRPr lang="en-U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8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/>
              <a:t>                      </a:t>
            </a:r>
            <a:endParaRPr lang="sr-Cyrl-RS" sz="3600" dirty="0" smtClean="0"/>
          </a:p>
        </p:txBody>
      </p:sp>
      <p:pic>
        <p:nvPicPr>
          <p:cNvPr id="4" name="~PP4085.WAV">
            <a:hlinkClick r:id="" action="ppaction://media"/>
          </p:cNvPr>
          <p:cNvPicPr>
            <a:picLocks noRot="1" noChangeAspect="1"/>
          </p:cNvPicPr>
          <p:nvPr>
            <a:wavAudioFile r:embed="rId1" name="~PP408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4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400" dirty="0" smtClean="0"/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најбитнија је вештина комуникације: </a:t>
            </a:r>
            <a:endParaRPr lang="sr-Latn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∞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невербална комуникација и</a:t>
            </a:r>
            <a:endParaRPr lang="sr-Latn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∞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вербална комуникација (разговор</a:t>
            </a:r>
            <a:r>
              <a:rPr lang="sr-Cyrl-CS" sz="2400" dirty="0" smtClean="0">
                <a:solidFill>
                  <a:schemeClr val="tx2"/>
                </a:solidFill>
                <a:latin typeface="+mn-lt"/>
              </a:rPr>
              <a:t>)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~PP901.WAV">
            <a:hlinkClick r:id="" action="ppaction://media"/>
          </p:cNvPr>
          <p:cNvPicPr>
            <a:picLocks noRot="1" noChangeAspect="1"/>
          </p:cNvPicPr>
          <p:nvPr>
            <a:wavAudioFile r:embed="rId1" name="~PP90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0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435280" cy="525780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sr-Cyrl-RS" sz="2400" b="1" dirty="0" smtClean="0"/>
              <a:t>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u="sng" dirty="0" smtClean="0">
                <a:solidFill>
                  <a:schemeClr val="tx1"/>
                </a:solidFill>
              </a:rPr>
              <a:t>Невербална комуникација</a:t>
            </a:r>
            <a:r>
              <a:rPr lang="sr-Latn-CS" sz="2400" dirty="0" smtClean="0">
                <a:solidFill>
                  <a:schemeClr val="tx1"/>
                </a:solidFill>
              </a:rPr>
              <a:t> - подразумева читав низ начина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слања порука другим људима који се једним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именом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обично називају »говор тела«: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телесни додир, удаљеност од саговорника, </a:t>
            </a:r>
            <a:r>
              <a:rPr lang="sr-Cyrl-RS" sz="2400" dirty="0" smtClean="0">
                <a:solidFill>
                  <a:schemeClr val="tx1"/>
                </a:solidFill>
              </a:rPr>
              <a:t>поза,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оријентација,  ниво са кога разговарамо, </a:t>
            </a:r>
            <a:r>
              <a:rPr lang="sr-Cyrl-RS" sz="2400" dirty="0" smtClean="0">
                <a:solidFill>
                  <a:schemeClr val="tx1"/>
                </a:solidFill>
              </a:rPr>
              <a:t>гестикулација интонација.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-руковање, тапшање по рамену...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-Физички изглед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ru-RU" sz="2400" b="1" dirty="0" smtClean="0"/>
          </a:p>
          <a:p>
            <a:pPr>
              <a:lnSpc>
                <a:spcPct val="90000"/>
              </a:lnSpc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endParaRPr lang="en-US" dirty="0"/>
          </a:p>
        </p:txBody>
      </p:sp>
      <p:pic>
        <p:nvPicPr>
          <p:cNvPr id="6" name="~PP963.WAV">
            <a:hlinkClick r:id="" action="ppaction://media"/>
          </p:cNvPr>
          <p:cNvPicPr>
            <a:picLocks noRot="1" noChangeAspect="1"/>
          </p:cNvPicPr>
          <p:nvPr>
            <a:wavAudioFile r:embed="rId1" name="~PP96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60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66800"/>
            <a:ext cx="8435280" cy="5257800"/>
          </a:xfrm>
        </p:spPr>
        <p:txBody>
          <a:bodyPr/>
          <a:lstStyle/>
          <a:p>
            <a:pPr>
              <a:buNone/>
            </a:pPr>
            <a:endParaRPr lang="sl-SI" sz="2400" dirty="0" smtClean="0"/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/>
              <a:t> </a:t>
            </a:r>
            <a:r>
              <a:rPr lang="sr-Latn-RS" sz="2400" u="sng" dirty="0" smtClean="0">
                <a:solidFill>
                  <a:schemeClr val="tx1"/>
                </a:solidFill>
              </a:rPr>
              <a:t>В</a:t>
            </a:r>
            <a:r>
              <a:rPr lang="sr-Latn-CS" sz="2400" u="sng" dirty="0" smtClean="0">
                <a:solidFill>
                  <a:schemeClr val="tx1"/>
                </a:solidFill>
              </a:rPr>
              <a:t>ербална комуникација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2"/>
                </a:solidFill>
              </a:rPr>
              <a:t>  </a:t>
            </a:r>
            <a:r>
              <a:rPr lang="sr-Latn-CS" sz="2400" dirty="0" smtClean="0">
                <a:solidFill>
                  <a:schemeClr val="tx1"/>
                </a:solidFill>
              </a:rPr>
              <a:t>најважнија вештина је вештина слушања 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саговорника.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С</a:t>
            </a:r>
            <a:r>
              <a:rPr lang="sr-Latn-CS" sz="2400" dirty="0" smtClean="0">
                <a:solidFill>
                  <a:schemeClr val="tx1"/>
                </a:solidFill>
              </a:rPr>
              <a:t>лушање је активан процес који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обухвата, поред свесног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напора, да се прати смисао изговорених р</a:t>
            </a:r>
            <a:r>
              <a:rPr lang="sr-Cyrl-RS" sz="2400" dirty="0" smtClean="0">
                <a:solidFill>
                  <a:schemeClr val="tx1"/>
                </a:solidFill>
              </a:rPr>
              <a:t>ечи</a:t>
            </a:r>
            <a:r>
              <a:rPr lang="sr-Latn-CS" sz="2400" dirty="0" smtClean="0">
                <a:solidFill>
                  <a:schemeClr val="tx1"/>
                </a:solidFill>
              </a:rPr>
              <a:t>, пажњу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    </a:t>
            </a:r>
            <a:r>
              <a:rPr lang="sr-Latn-CS" sz="2400" dirty="0" smtClean="0">
                <a:solidFill>
                  <a:schemeClr val="tx1"/>
                </a:solidFill>
              </a:rPr>
              <a:t>усмерену на начин како су изговорене, 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емоције којима су пропраћене</a:t>
            </a:r>
            <a:r>
              <a:rPr lang="sr-Cyrl-RS" sz="2400" dirty="0" smtClean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слушалац својим положајем, оријентацијом и пуном концентрацијом на саговорнику показују своју заинтерeсованост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   постављати питања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   давати повратне информације.</a:t>
            </a:r>
          </a:p>
          <a:p>
            <a:pPr>
              <a:buNone/>
            </a:pPr>
            <a:r>
              <a:rPr lang="sr-Cyrl-RS" dirty="0" smtClean="0"/>
              <a:t>                                 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~PP1077.WAV">
            <a:hlinkClick r:id="" action="ppaction://media"/>
          </p:cNvPr>
          <p:cNvPicPr>
            <a:picLocks noRot="1" noChangeAspect="1"/>
          </p:cNvPicPr>
          <p:nvPr>
            <a:wavAudioFile r:embed="rId1" name="~PP107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0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435280" cy="525780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sr-Cyrl-RS" sz="2400" b="1" dirty="0" smtClean="0"/>
              <a:t> </a:t>
            </a:r>
            <a:endParaRPr lang="ru-RU" sz="2400" b="1" dirty="0" smtClean="0"/>
          </a:p>
          <a:p>
            <a:pPr>
              <a:lnSpc>
                <a:spcPct val="90000"/>
              </a:lnSpc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9552" y="1772816"/>
            <a:ext cx="6318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Рад са масовним медијима</a:t>
            </a:r>
          </a:p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Телевизија</a:t>
            </a:r>
          </a:p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Радио</a:t>
            </a:r>
          </a:p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Новине и часописи</a:t>
            </a:r>
            <a:endParaRPr lang="sr-Latn-CS" sz="2400" dirty="0" smtClean="0">
              <a:latin typeface="+mn-lt"/>
            </a:endParaRPr>
          </a:p>
        </p:txBody>
      </p:sp>
      <p:pic>
        <p:nvPicPr>
          <p:cNvPr id="7" name="Picture 6" descr="narkskole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420888"/>
            <a:ext cx="381642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~PP4047.WAV">
            <a:hlinkClick r:id="" action="ppaction://media"/>
          </p:cNvPr>
          <p:cNvPicPr>
            <a:picLocks noRot="1" noChangeAspect="1"/>
          </p:cNvPicPr>
          <p:nvPr>
            <a:wavAudioFile r:embed="rId1" name="~PP4047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59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62000"/>
          </a:xfrm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sr-Cyrl-RS" sz="3200" dirty="0" smtClean="0">
                <a:cs typeface="Arial" charset="0"/>
              </a:rPr>
              <a:t>Стратегија стицања вештина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229600" cy="4680520"/>
          </a:xfrm>
        </p:spPr>
        <p:txBody>
          <a:bodyPr/>
          <a:lstStyle/>
          <a:p>
            <a:pPr marL="609600" indent="-609600" eaLnBrk="1" hangingPunct="1"/>
            <a:r>
              <a:rPr lang="sr-Cyrl-RS" dirty="0" smtClean="0">
                <a:solidFill>
                  <a:schemeClr val="tx1"/>
                </a:solidFill>
                <a:latin typeface="+mn-lt"/>
              </a:rPr>
              <a:t>Метода тренинга за које је карактеристично стицање искуства.</a:t>
            </a: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Рад у групи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веома прихваћена и даје добре резултате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чланови групе су активни учесници  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едукатор је равноправни члан групе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интеракција, заједништво, подршка у групи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чланови групе заједнички одређују садржај рада групе 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група је мотивисана изнутра 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могућност добијања повратне информације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Играње улога</a:t>
            </a:r>
            <a:endParaRPr lang="sr-Latn-CS" sz="2400" b="1" dirty="0" smtClean="0">
              <a:solidFill>
                <a:schemeClr val="tx1"/>
              </a:solidFill>
              <a:latin typeface="+mn-lt"/>
            </a:endParaRPr>
          </a:p>
          <a:p>
            <a:pPr marL="609600" indent="-609600" eaLnBrk="1" hangingPunct="1"/>
            <a:endParaRPr lang="sl-SI" dirty="0" smtClean="0"/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6" name="Picture 5" descr="or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916832"/>
            <a:ext cx="2483768" cy="185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964.WAV">
            <a:hlinkClick r:id="" action="ppaction://media"/>
          </p:cNvPr>
          <p:cNvPicPr>
            <a:picLocks noRot="1" noChangeAspect="1"/>
          </p:cNvPicPr>
          <p:nvPr>
            <a:wavAudioFile r:embed="rId1" name="~PP3964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51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762000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sr-Cyrl-RS" sz="3200" dirty="0" smtClean="0">
                <a:cs typeface="Arial" charset="0"/>
              </a:rPr>
              <a:t>Организационе методе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229600" cy="4680520"/>
          </a:xfrm>
        </p:spPr>
        <p:txBody>
          <a:bodyPr/>
          <a:lstStyle/>
          <a:p>
            <a:pPr>
              <a:buNone/>
              <a:defRPr/>
            </a:pPr>
            <a:r>
              <a:rPr lang="sr-Cyrl-C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Организација људи  и њихових активности у циљу достизања бољег здравља или решавања здравствених проблема</a:t>
            </a: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. </a:t>
            </a:r>
          </a:p>
          <a:p>
            <a:pPr>
              <a:buNone/>
              <a:defRPr/>
            </a:pPr>
            <a:endParaRPr lang="en-U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r>
              <a:rPr lang="en-US" sz="2400" i="1" dirty="0" smtClean="0">
                <a:solidFill>
                  <a:schemeClr val="tx1"/>
                </a:solidFill>
                <a:latin typeface="+mn-lt"/>
              </a:rPr>
              <a:t>1.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Организација заједнице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</a:rPr>
              <a:t> </a:t>
            </a: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2. 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Друштвена акција или кампања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</a:t>
            </a: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3. 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Рад са групама за самопомоћ</a:t>
            </a:r>
            <a:r>
              <a:rPr lang="sr-Cyrl-CS" sz="2400" dirty="0" smtClean="0">
                <a:solidFill>
                  <a:schemeClr val="tx2"/>
                </a:solidFill>
              </a:rPr>
              <a:t> </a:t>
            </a:r>
            <a:endParaRPr lang="sr-Latn-CS" sz="2400" dirty="0" smtClean="0">
              <a:solidFill>
                <a:schemeClr val="tx2"/>
              </a:solidFill>
            </a:endParaRPr>
          </a:p>
          <a:p>
            <a:pPr marL="609600" indent="-609600" eaLnBrk="1" hangingPunct="1"/>
            <a:endParaRPr lang="sr-Latn-CS" sz="2400" b="1" dirty="0" smtClean="0">
              <a:solidFill>
                <a:schemeClr val="tx2"/>
              </a:solidFill>
              <a:latin typeface="+mn-lt"/>
            </a:endParaRPr>
          </a:p>
          <a:p>
            <a:pPr marL="609600" indent="-609600" eaLnBrk="1" hangingPunct="1"/>
            <a:endParaRPr lang="sl-SI" dirty="0" smtClean="0"/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4" name="Picture 3" descr="G:\10.maj. 2018\20170202_081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3" y="2420888"/>
            <a:ext cx="3384377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752.WAV">
            <a:hlinkClick r:id="" action="ppaction://media"/>
          </p:cNvPr>
          <p:cNvPicPr>
            <a:picLocks noRot="1" noChangeAspect="1"/>
          </p:cNvPicPr>
          <p:nvPr>
            <a:wavAudioFile r:embed="rId1" name="~PP3752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 smtClean="0"/>
              <a:t>Детерминанте понашања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Светска здравствена организација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:</a:t>
            </a: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Мисли и осећања ( знања, веровања, ставови и вредности)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Утицај људи који су за нас значајни 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Ресурси (новац, време, радна снага, вештине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)</a:t>
            </a:r>
            <a:endParaRPr lang="sr-Latn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endParaRPr lang="sr-Latn-R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en-US" sz="2400" dirty="0"/>
          </a:p>
        </p:txBody>
      </p:sp>
      <p:pic>
        <p:nvPicPr>
          <p:cNvPr id="4" name="~PP350.WAV">
            <a:hlinkClick r:id="" action="ppaction://media"/>
          </p:cNvPr>
          <p:cNvPicPr>
            <a:picLocks noRot="1" noChangeAspect="1"/>
          </p:cNvPicPr>
          <p:nvPr>
            <a:wavAudioFile r:embed="rId1" name="~PP35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22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62000"/>
          </a:xfrm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sr-Cyrl-RS" sz="3200" dirty="0" smtClean="0">
                <a:cs typeface="Arial" charset="0"/>
              </a:rPr>
              <a:t>Организационе методе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532812" cy="468052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sr-Cyrl-CS" sz="2400" b="1" i="1" dirty="0" smtClean="0">
                <a:solidFill>
                  <a:schemeClr val="tx1"/>
                </a:solidFill>
                <a:latin typeface="+mn-lt"/>
              </a:rPr>
              <a:t>Организација заједнице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-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решавање питања нпр. водоснабдевања, производње и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припреме здраве хране, изградња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канализационог система,....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 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Основни кораци у организацији заједнице су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: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сакупљање информација о здрављу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идентификација здравственог проблема заједнице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предлагање решења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разговори о решењима, избор приоритета, постављање циљева и скупљање средстава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мобилизација људи на заједничком задатку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4" name="Picture 3" descr="Rezultat slika za месна заједница  у крагујевцу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7900" y="1700808"/>
            <a:ext cx="3086100" cy="204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3007.WAV">
            <a:hlinkClick r:id="" action="ppaction://media"/>
          </p:cNvPr>
          <p:cNvPicPr>
            <a:picLocks noRot="1" noChangeAspect="1"/>
          </p:cNvPicPr>
          <p:nvPr>
            <a:wavAudioFile r:embed="rId1" name="~PP3007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79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62000"/>
          </a:xfrm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sr-Cyrl-RS" sz="3200" dirty="0" smtClean="0">
                <a:cs typeface="Arial" charset="0"/>
              </a:rPr>
              <a:t>Организационе методе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229600" cy="4680520"/>
          </a:xfrm>
        </p:spPr>
        <p:txBody>
          <a:bodyPr/>
          <a:lstStyle/>
          <a:p>
            <a:pPr marL="609600" indent="-609600"/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Друштвена акција или кампања - односи се на рад са угроженим сегментима становништва и групама у борби за решавање њихових проблема.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 eaLnBrk="1" hangingPunct="1"/>
            <a:endParaRPr lang="sl-SI" dirty="0" smtClean="0"/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4" name="Picture 7" descr="G:\10.maj. 2018\срц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852936"/>
            <a:ext cx="289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G:\10.maj. 2018\аид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996952"/>
            <a:ext cx="312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Users\Vlada\Downloads\26june_banner2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25144"/>
            <a:ext cx="44640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G:\10.maj. 2018\дијабетес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4437113"/>
            <a:ext cx="30480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Iva\Desktop\New folder\shutterstock_393728116-300x300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852936"/>
            <a:ext cx="21113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~PP3000.WAV">
            <a:hlinkClick r:id="" action="ppaction://media"/>
          </p:cNvPr>
          <p:cNvPicPr>
            <a:picLocks noRot="1" noChangeAspect="1"/>
          </p:cNvPicPr>
          <p:nvPr>
            <a:wavAudioFile r:embed="rId1" name="~PP3000.WAV"/>
          </p:nvPr>
        </p:nvPicPr>
        <p:blipFill>
          <a:blip r:embed="rId9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7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zzzzsns.co.rs/wp-content/uploads/2013/12/kalendar-zdravlja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066800"/>
            <a:ext cx="576063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047.WAV">
            <a:hlinkClick r:id="" action="ppaction://media"/>
          </p:cNvPr>
          <p:cNvPicPr>
            <a:picLocks noRot="1" noChangeAspect="1"/>
          </p:cNvPicPr>
          <p:nvPr>
            <a:wavAudioFile r:embed="rId1" name="~PP3047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70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808038"/>
          </a:xfrm>
        </p:spPr>
        <p:txBody>
          <a:bodyPr>
            <a:normAutofit/>
          </a:bodyPr>
          <a:lstStyle/>
          <a:p>
            <a:r>
              <a:rPr lang="sr-Cyrl-RS" dirty="0" smtClean="0"/>
              <a:t>Како то изгледа у пракси...</a:t>
            </a:r>
            <a:endParaRPr lang="en-US" dirty="0" smtClean="0"/>
          </a:p>
        </p:txBody>
      </p:sp>
      <p:pic>
        <p:nvPicPr>
          <p:cNvPr id="21507" name="Picture 4" descr="DSCN354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3276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DSCN379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838200"/>
            <a:ext cx="2971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DSCN4415.JPG"/>
          <p:cNvPicPr>
            <a:picLocks noChangeAspect="1"/>
          </p:cNvPicPr>
          <p:nvPr/>
        </p:nvPicPr>
        <p:blipFill>
          <a:blip r:embed="rId6" cstate="print"/>
          <a:srcRect b="10811"/>
          <a:stretch>
            <a:fillRect/>
          </a:stretch>
        </p:blipFill>
        <p:spPr bwMode="auto">
          <a:xfrm>
            <a:off x="0" y="838200"/>
            <a:ext cx="3352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9" descr="image-597dc9c78c3bdbc428dd9b3a79f08e757e2ee71dfcf12120e44ce14594638491-V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838200"/>
            <a:ext cx="3352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G:\10.maj. 2018\20170424_17223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3505200"/>
            <a:ext cx="2971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G:\10.maj. 2018\20170424_17223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410200"/>
            <a:ext cx="34861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G:\10.maj. 2018\20170929_102401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81400" y="5410200"/>
            <a:ext cx="25241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G:\10.maj. 2018\пано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00700" y="3657600"/>
            <a:ext cx="35433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~PP3830.WAV">
            <a:hlinkClick r:id="" action="ppaction://media"/>
          </p:cNvPr>
          <p:cNvPicPr>
            <a:picLocks noRot="1" noChangeAspect="1"/>
          </p:cNvPicPr>
          <p:nvPr>
            <a:wavAudioFile r:embed="rId1" name="~PP3830.WAV"/>
          </p:nvPr>
        </p:nvPicPr>
        <p:blipFill>
          <a:blip r:embed="rId12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11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rom10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705678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678.WAV">
            <a:hlinkClick r:id="" action="ppaction://media"/>
          </p:cNvPr>
          <p:cNvPicPr>
            <a:picLocks noRot="1" noChangeAspect="1"/>
          </p:cNvPicPr>
          <p:nvPr>
            <a:wavAudioFile r:embed="rId1" name="~PP2678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b="1" dirty="0" smtClean="0">
              <a:solidFill>
                <a:schemeClr val="tx2"/>
              </a:solidFill>
            </a:endParaRPr>
          </a:p>
          <a:p>
            <a:endParaRPr lang="en-US" b="1" dirty="0" smtClean="0">
              <a:solidFill>
                <a:schemeClr val="tx2"/>
              </a:solidFill>
            </a:endParaRPr>
          </a:p>
          <a:p>
            <a:endParaRPr lang="en-US" b="1" dirty="0" smtClean="0">
              <a:solidFill>
                <a:schemeClr val="tx2"/>
              </a:solidFill>
            </a:endParaRPr>
          </a:p>
          <a:p>
            <a:endParaRPr lang="en-US" b="1" dirty="0" smtClean="0">
              <a:solidFill>
                <a:schemeClr val="tx2"/>
              </a:solidFill>
            </a:endParaRPr>
          </a:p>
          <a:p>
            <a:pPr>
              <a:buFont typeface="Wingdings 3" pitchFamily="18" charset="2"/>
              <a:buNone/>
            </a:pPr>
            <a:r>
              <a:rPr lang="en-US" b="1" dirty="0" smtClean="0">
                <a:solidFill>
                  <a:schemeClr val="tx2"/>
                </a:solidFill>
              </a:rPr>
              <a:t>                      </a:t>
            </a:r>
            <a:r>
              <a:rPr lang="en-US" sz="4000" b="1" dirty="0" smtClean="0">
                <a:solidFill>
                  <a:schemeClr val="tx1"/>
                </a:solidFill>
              </a:rPr>
              <a:t>ХВАЛА НА ПАЖЊИ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 smtClean="0"/>
              <a:t>Детерминанте понашања (према Тејлору)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Социјални фактори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:</a:t>
            </a: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 Демографске варијабле: повезаност између година старости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Социоекономске варијабле: повезаност са едукацијом и имовним стањем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 Социјална мрежа и подршка: подршка околине, вршњака, породице значајно је повезана са позитивним понашањем и здравим навикама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  Ниво стреса: стресни фактори  повећавају вероватноћу појаве неадекватних облика здравственог понашања.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sr-Cyrl-RS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>
                <a:solidFill>
                  <a:schemeClr val="tx1"/>
                </a:solidFill>
              </a:rPr>
              <a:t>Значај ране социјализације</a:t>
            </a:r>
          </a:p>
          <a:p>
            <a:pPr>
              <a:lnSpc>
                <a:spcPct val="90000"/>
              </a:lnSpc>
            </a:pPr>
            <a:r>
              <a:rPr lang="sr-Cyrl-RS" sz="2400" dirty="0" smtClean="0">
                <a:solidFill>
                  <a:schemeClr val="tx1"/>
                </a:solidFill>
              </a:rPr>
              <a:t>Други утицаји</a:t>
            </a:r>
          </a:p>
          <a:p>
            <a:pPr>
              <a:lnSpc>
                <a:spcPct val="90000"/>
              </a:lnSpc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</a:pPr>
            <a:endParaRPr lang="sr-Cyrl-RS" sz="2400" dirty="0" smtClean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4" name="~PP3982.WAV">
            <a:hlinkClick r:id="" action="ppaction://media"/>
          </p:cNvPr>
          <p:cNvPicPr>
            <a:picLocks noRot="1" noChangeAspect="1"/>
          </p:cNvPicPr>
          <p:nvPr>
            <a:wavAudioFile r:embed="rId1" name="~PP398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392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/>
              <a:t>Детерминанте понашања (према Тејлору)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761"/>
            <a:ext cx="8229600" cy="511299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Емоционални фактори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sr-Cyrl-CS" sz="2000" dirty="0" smtClean="0">
                <a:solidFill>
                  <a:schemeClr val="tx1"/>
                </a:solidFill>
              </a:rPr>
              <a:t>самопоштовање, осећање општег задовољства</a:t>
            </a:r>
            <a:endParaRPr lang="sr-Latn-R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Когнитивни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фактори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sr-Cyrl-CS" sz="2000" dirty="0" smtClean="0">
                <a:solidFill>
                  <a:schemeClr val="tx1"/>
                </a:solidFill>
              </a:rPr>
              <a:t>знање и веровање о томе да ли је једна здравствена пракса корисна за здравље или не, а са друге стране уверење саме особе о томе да ли је или не пријемчива за неко обољење.</a:t>
            </a: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Доступност</a:t>
            </a:r>
            <a:r>
              <a:rPr lang="sr-Latn-R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здравствене</a:t>
            </a:r>
            <a:r>
              <a:rPr lang="sr-Latn-R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службе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sr-Cyrl-CS" sz="2000" dirty="0" smtClean="0">
                <a:solidFill>
                  <a:schemeClr val="tx1"/>
                </a:solidFill>
              </a:rPr>
              <a:t>доступност или приступачност службе повезана је са одазивом на вакцинације, систематске прегледе, али не и са неким примарно превентивним облицима понашања (исхрана, рекреација, непушење,...)</a:t>
            </a:r>
            <a:endParaRPr lang="en-U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Опажени</a:t>
            </a:r>
            <a:r>
              <a:rPr lang="sr-Latn-R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симптоми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  <a:r>
              <a:rPr lang="sr-Latn-RS" sz="2000" dirty="0" smtClean="0">
                <a:solidFill>
                  <a:schemeClr val="tx1"/>
                </a:solidFill>
              </a:rPr>
              <a:t> </a:t>
            </a:r>
            <a:r>
              <a:rPr lang="sr-Cyrl-CS" sz="2000" dirty="0" smtClean="0">
                <a:solidFill>
                  <a:schemeClr val="tx1"/>
                </a:solidFill>
              </a:rPr>
              <a:t> испољени и опажени симптоми представљају регулатор здравственог понашања али најчешће у оним областима које су везане за испољене симптоме.</a:t>
            </a:r>
            <a:endParaRPr lang="sr-Cyrl-R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Latn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sz="2400" dirty="0" smtClean="0">
              <a:solidFill>
                <a:schemeClr val="tx2"/>
              </a:solidFill>
            </a:endParaRPr>
          </a:p>
        </p:txBody>
      </p:sp>
      <p:pic>
        <p:nvPicPr>
          <p:cNvPr id="4" name="~PP2191.WAV">
            <a:hlinkClick r:id="" action="ppaction://media"/>
          </p:cNvPr>
          <p:cNvPicPr>
            <a:picLocks noRot="1" noChangeAspect="1"/>
          </p:cNvPicPr>
          <p:nvPr>
            <a:wavAudioFile r:embed="rId1" name="~PP219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0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solidFill>
                  <a:srgbClr val="336699"/>
                </a:solidFill>
                <a:latin typeface="+mn-lt"/>
              </a:rPr>
              <a:t>Модификација понашања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313"/>
            <a:ext cx="8229600" cy="6193111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b="1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Низ фактора утиче на  формир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a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ње понашања везаног за здравље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 чији исход може бити здраво или ризично понашање.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Ризично понашање је повезано са вероватноћом појаве болести и преране смрти. Оно захтева накнадне интервенције у правцу његове промене.</a:t>
            </a:r>
            <a:endParaRPr lang="sr-Cyrl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Latn-RS" sz="2400" dirty="0" smtClean="0"/>
          </a:p>
        </p:txBody>
      </p:sp>
      <p:pic>
        <p:nvPicPr>
          <p:cNvPr id="4" name="~PP3584.WAV">
            <a:hlinkClick r:id="" action="ppaction://media"/>
          </p:cNvPr>
          <p:cNvPicPr>
            <a:picLocks noRot="1" noChangeAspect="1"/>
          </p:cNvPicPr>
          <p:nvPr>
            <a:wavAudioFile r:embed="rId1" name="~PP358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56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.Vukomanovic-PhD_97-20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V.Vukomanovic-PhD_97-2003</Template>
  <TotalTime>5492</TotalTime>
  <Words>3174</Words>
  <Application>Microsoft Office PowerPoint</Application>
  <PresentationFormat>On-screen Show (4:3)</PresentationFormat>
  <Paragraphs>544</Paragraphs>
  <Slides>65</Slides>
  <Notes>10</Notes>
  <HiddenSlides>0</HiddenSlides>
  <MMClips>64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V.Vukomanovic-PhD_97-2003</vt:lpstr>
      <vt:lpstr>УНИВЕРЗИТЕТ У КРАГУЈЕВЦУ  ФАКУЛТЕТ МЕДИЦИНСКИХ НАУКА </vt:lpstr>
      <vt:lpstr>Slide 2</vt:lpstr>
      <vt:lpstr>Понашање и здравље</vt:lpstr>
      <vt:lpstr>Категорије понашања</vt:lpstr>
      <vt:lpstr>Категорије понашања</vt:lpstr>
      <vt:lpstr>Детерминанте понашања</vt:lpstr>
      <vt:lpstr>Детерминанте понашања (према Тејлору)</vt:lpstr>
      <vt:lpstr>Детерминанте понашања (према Тејлору)</vt:lpstr>
      <vt:lpstr>Модификација понашања</vt:lpstr>
      <vt:lpstr>Промене понашања</vt:lpstr>
      <vt:lpstr>Фазе кроз које пролазе промене понашања</vt:lpstr>
      <vt:lpstr>Ефекти успешне модификације понашања</vt:lpstr>
      <vt:lpstr>Дефиниција здравственог васпитања</vt:lpstr>
      <vt:lpstr>Дефиниција здравственог васпитања</vt:lpstr>
      <vt:lpstr>Циљеви </vt:lpstr>
      <vt:lpstr>Субјекти у здравственом васпитању</vt:lpstr>
      <vt:lpstr>Субјекти у здравственом васпитању</vt:lpstr>
      <vt:lpstr>Slide 18</vt:lpstr>
      <vt:lpstr>Области здравственог васпитања</vt:lpstr>
      <vt:lpstr>Обалсти здравственог васпитања</vt:lpstr>
      <vt:lpstr>Организација здравствено васпитног рада</vt:lpstr>
      <vt:lpstr>Организација здравствено васпитног рада</vt:lpstr>
      <vt:lpstr>Улога здравственог радника</vt:lpstr>
      <vt:lpstr>Здравствена интервенција</vt:lpstr>
      <vt:lpstr>Здравствено-васпитни програм</vt:lpstr>
      <vt:lpstr>Здравствено-васпитни програм</vt:lpstr>
      <vt:lpstr>Здравствено-васпитни програм</vt:lpstr>
      <vt:lpstr>Неки од програма…</vt:lpstr>
      <vt:lpstr>Промоција здравља</vt:lpstr>
      <vt:lpstr>Slide 30</vt:lpstr>
      <vt:lpstr>Промоција здравља</vt:lpstr>
      <vt:lpstr>Развој концепта</vt:lpstr>
      <vt:lpstr>Оквир промоције здравља Отава повеља</vt:lpstr>
      <vt:lpstr>Модел промоције здравља</vt:lpstr>
      <vt:lpstr>Превенција</vt:lpstr>
      <vt:lpstr>Здравствено васпитање</vt:lpstr>
      <vt:lpstr>Остале мере промоције здравља</vt:lpstr>
      <vt:lpstr>Садржај и методе здравствено-васпитног рада </vt:lpstr>
      <vt:lpstr>Здравствено-васпитне потребе</vt:lpstr>
      <vt:lpstr>Здравствено-васпитне потребе</vt:lpstr>
      <vt:lpstr>Препознавање и процењивање потреба</vt:lpstr>
      <vt:lpstr>Препознавање и процењивање потреба</vt:lpstr>
      <vt:lpstr>Slide 43</vt:lpstr>
      <vt:lpstr>Методе и средства здравствено-васпитног рада</vt:lpstr>
      <vt:lpstr>Методе и средства здравствено-васпитног рада</vt:lpstr>
      <vt:lpstr>Kласификацију здравствено-васпитних  стратегија (и метода и средстава)</vt:lpstr>
      <vt:lpstr>Slide 47</vt:lpstr>
      <vt:lpstr>Slide 48</vt:lpstr>
      <vt:lpstr>Slide 49</vt:lpstr>
      <vt:lpstr>Slide 50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Стратегија стицања вештина</vt:lpstr>
      <vt:lpstr>Организационе методе</vt:lpstr>
      <vt:lpstr>Организационе методе</vt:lpstr>
      <vt:lpstr>Организационе методе</vt:lpstr>
      <vt:lpstr>Slide 62</vt:lpstr>
      <vt:lpstr>Како то изгледа у пракси...</vt:lpstr>
      <vt:lpstr>Slide 64</vt:lpstr>
      <vt:lpstr>Slide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УНИВЕРЗИТЕТ У КРАГУЈЕВЦУ  ФАКУЛТЕТ МЕДИЦИНСКИХ НАУКА</dc:title>
  <dc:creator>Ucionica</dc:creator>
  <cp:lastModifiedBy>Windows User</cp:lastModifiedBy>
  <cp:revision>668</cp:revision>
  <dcterms:created xsi:type="dcterms:W3CDTF">2017-10-13T15:58:44Z</dcterms:created>
  <dcterms:modified xsi:type="dcterms:W3CDTF">2020-09-20T12:28:00Z</dcterms:modified>
</cp:coreProperties>
</file>